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sldIdLst>
    <p:sldId id="276" r:id="rId2"/>
    <p:sldId id="279" r:id="rId3"/>
    <p:sldId id="350" r:id="rId4"/>
    <p:sldId id="351" r:id="rId5"/>
    <p:sldId id="352" r:id="rId6"/>
    <p:sldId id="353" r:id="rId7"/>
    <p:sldId id="354" r:id="rId8"/>
    <p:sldId id="355" r:id="rId9"/>
    <p:sldId id="356" r:id="rId10"/>
    <p:sldId id="358" r:id="rId11"/>
    <p:sldId id="357" r:id="rId12"/>
    <p:sldId id="361" r:id="rId13"/>
    <p:sldId id="362" r:id="rId14"/>
    <p:sldId id="363" r:id="rId15"/>
    <p:sldId id="397" r:id="rId16"/>
    <p:sldId id="365" r:id="rId17"/>
    <p:sldId id="366" r:id="rId18"/>
    <p:sldId id="367" r:id="rId19"/>
    <p:sldId id="369" r:id="rId20"/>
    <p:sldId id="370" r:id="rId21"/>
    <p:sldId id="371" r:id="rId22"/>
    <p:sldId id="372" r:id="rId23"/>
    <p:sldId id="399" r:id="rId24"/>
    <p:sldId id="402" r:id="rId25"/>
    <p:sldId id="395" r:id="rId26"/>
    <p:sldId id="396" r:id="rId27"/>
    <p:sldId id="400" r:id="rId28"/>
    <p:sldId id="403" r:id="rId29"/>
    <p:sldId id="393" r:id="rId30"/>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9E8440-B595-41DB-904D-5FA8406BDF07}">
          <p14:sldIdLst>
            <p14:sldId id="276"/>
            <p14:sldId id="279"/>
            <p14:sldId id="350"/>
            <p14:sldId id="351"/>
            <p14:sldId id="352"/>
            <p14:sldId id="353"/>
            <p14:sldId id="354"/>
            <p14:sldId id="355"/>
            <p14:sldId id="356"/>
            <p14:sldId id="358"/>
            <p14:sldId id="357"/>
            <p14:sldId id="361"/>
            <p14:sldId id="362"/>
            <p14:sldId id="363"/>
            <p14:sldId id="397"/>
            <p14:sldId id="365"/>
            <p14:sldId id="366"/>
            <p14:sldId id="367"/>
            <p14:sldId id="369"/>
            <p14:sldId id="370"/>
            <p14:sldId id="371"/>
            <p14:sldId id="372"/>
            <p14:sldId id="399"/>
            <p14:sldId id="402"/>
            <p14:sldId id="395"/>
            <p14:sldId id="396"/>
            <p14:sldId id="400"/>
            <p14:sldId id="403"/>
            <p14:sldId id="393"/>
          </p14:sldIdLst>
        </p14:section>
        <p14:section name="Untitled Section" id="{88E93331-15B1-4250-805A-C2B36FF8963A}">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77" userDrawn="1">
          <p15:clr>
            <a:srgbClr val="A4A3A4"/>
          </p15:clr>
        </p15:guide>
        <p15:guide id="2" pos="2100" userDrawn="1">
          <p15:clr>
            <a:srgbClr val="A4A3A4"/>
          </p15:clr>
        </p15:guide>
        <p15:guide id="3" orient="horz" pos="3133" userDrawn="1">
          <p15:clr>
            <a:srgbClr val="A4A3A4"/>
          </p15:clr>
        </p15:guide>
        <p15:guide id="4"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43" autoAdjust="0"/>
    <p:restoredTop sz="83019" autoAdjust="0"/>
  </p:normalViewPr>
  <p:slideViewPr>
    <p:cSldViewPr>
      <p:cViewPr>
        <p:scale>
          <a:sx n="96" d="100"/>
          <a:sy n="96" d="100"/>
        </p:scale>
        <p:origin x="-922" y="-17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9" d="100"/>
          <a:sy n="69" d="100"/>
        </p:scale>
        <p:origin x="-3067" y="-91"/>
      </p:cViewPr>
      <p:guideLst>
        <p:guide orient="horz" pos="3077"/>
        <p:guide orient="horz" pos="3133"/>
        <p:guide pos="210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2"/>
          </a:xfrm>
          <a:prstGeom prst="rect">
            <a:avLst/>
          </a:prstGeom>
        </p:spPr>
        <p:txBody>
          <a:bodyPr vert="horz" lIns="93497" tIns="46749" rIns="93497" bIns="46749" rtlCol="0"/>
          <a:lstStyle>
            <a:lvl1pPr algn="l">
              <a:defRPr sz="1200"/>
            </a:lvl1pPr>
          </a:lstStyle>
          <a:p>
            <a:endParaRPr lang="en-CA"/>
          </a:p>
        </p:txBody>
      </p:sp>
      <p:sp>
        <p:nvSpPr>
          <p:cNvPr id="3" name="Date Placeholder 2"/>
          <p:cNvSpPr>
            <a:spLocks noGrp="1"/>
          </p:cNvSpPr>
          <p:nvPr>
            <p:ph type="dt" idx="1"/>
          </p:nvPr>
        </p:nvSpPr>
        <p:spPr>
          <a:xfrm>
            <a:off x="3884613" y="0"/>
            <a:ext cx="2971800" cy="499092"/>
          </a:xfrm>
          <a:prstGeom prst="rect">
            <a:avLst/>
          </a:prstGeom>
        </p:spPr>
        <p:txBody>
          <a:bodyPr vert="horz" lIns="93497" tIns="46749" rIns="93497" bIns="46749" rtlCol="0"/>
          <a:lstStyle>
            <a:lvl1pPr algn="r">
              <a:defRPr sz="1200"/>
            </a:lvl1pPr>
          </a:lstStyle>
          <a:p>
            <a:fld id="{651ED4E7-BB82-434B-886E-D6E16A06957A}" type="datetimeFigureOut">
              <a:rPr lang="en-CA" smtClean="0"/>
              <a:t>2018-07-01</a:t>
            </a:fld>
            <a:endParaRPr lang="en-CA"/>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3497" tIns="46749" rIns="93497" bIns="46749" rtlCol="0" anchor="ctr"/>
          <a:lstStyle/>
          <a:p>
            <a:endParaRPr lang="en-CA"/>
          </a:p>
        </p:txBody>
      </p:sp>
      <p:sp>
        <p:nvSpPr>
          <p:cNvPr id="5" name="Notes Placeholder 4"/>
          <p:cNvSpPr>
            <a:spLocks noGrp="1"/>
          </p:cNvSpPr>
          <p:nvPr>
            <p:ph type="body" sz="quarter" idx="3"/>
          </p:nvPr>
        </p:nvSpPr>
        <p:spPr>
          <a:xfrm>
            <a:off x="685800" y="4787126"/>
            <a:ext cx="5486400" cy="3916739"/>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9448186"/>
            <a:ext cx="2971800" cy="499091"/>
          </a:xfrm>
          <a:prstGeom prst="rect">
            <a:avLst/>
          </a:prstGeom>
        </p:spPr>
        <p:txBody>
          <a:bodyPr vert="horz" lIns="93497" tIns="46749" rIns="93497" bIns="46749"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9448186"/>
            <a:ext cx="2971800" cy="499091"/>
          </a:xfrm>
          <a:prstGeom prst="rect">
            <a:avLst/>
          </a:prstGeom>
        </p:spPr>
        <p:txBody>
          <a:bodyPr vert="horz" lIns="93497" tIns="46749" rIns="93497" bIns="46749" rtlCol="0" anchor="b"/>
          <a:lstStyle>
            <a:lvl1pPr algn="r">
              <a:defRPr sz="1200"/>
            </a:lvl1pPr>
          </a:lstStyle>
          <a:p>
            <a:fld id="{0C4B30E7-2CD3-42AD-9831-CCCBCF880C6F}" type="slidenum">
              <a:rPr lang="en-CA" smtClean="0"/>
              <a:t>‹#›</a:t>
            </a:fld>
            <a:endParaRPr lang="en-CA"/>
          </a:p>
        </p:txBody>
      </p:sp>
    </p:spTree>
    <p:extLst>
      <p:ext uri="{BB962C8B-B14F-4D97-AF65-F5344CB8AC3E}">
        <p14:creationId xmlns:p14="http://schemas.microsoft.com/office/powerpoint/2010/main" val="337229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eretrievernews.com/store/p7/Judge's_Manual_(Digital_eBook_Edition).html" TargetMode="External"/><Relationship Id="rId7" Type="http://schemas.openxmlformats.org/officeDocument/2006/relationships/hyperlink" Target="https://www.ckc.ca/en/Files/Forms/Shows-Trials/Event-Rules-Regulations/Hunt-Test-Rules-and-Regulations-for-Retrievers-Bar"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theretrievernews.com/" TargetMode="External"/><Relationship Id="rId5" Type="http://schemas.openxmlformats.org/officeDocument/2006/relationships/hyperlink" Target="http://cdn.agilitycms.com/retrievers-online/AMJ_2012_Judging%20Checklist-hi%20res.pdf" TargetMode="External"/><Relationship Id="rId4" Type="http://schemas.openxmlformats.org/officeDocument/2006/relationships/hyperlink" Target="http://www.retrieversonline.co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7126"/>
            <a:ext cx="5486400" cy="4723015"/>
          </a:xfrm>
        </p:spPr>
        <p:txBody>
          <a:bodyPr/>
          <a:lstStyle/>
          <a:p>
            <a:pPr algn="ctr"/>
            <a:r>
              <a:rPr lang="en-CA" sz="1100" b="1" dirty="0"/>
              <a:t>Sources For Good Information on Judging, Field Work and Setting up Good Tests </a:t>
            </a:r>
          </a:p>
          <a:p>
            <a:pPr algn="ctr"/>
            <a:r>
              <a:rPr lang="en-CA" sz="1100" b="1" dirty="0"/>
              <a:t>(Copy links into your browser)</a:t>
            </a:r>
          </a:p>
          <a:p>
            <a:pPr algn="ctr"/>
            <a:endParaRPr lang="en-CA" sz="1100" dirty="0"/>
          </a:p>
          <a:p>
            <a:pPr marL="171450" indent="-171450">
              <a:buFontTx/>
              <a:buChar char="-"/>
            </a:pPr>
            <a:r>
              <a:rPr lang="en-CA" sz="1100" b="1" i="1" dirty="0"/>
              <a:t>Retriever Field Trial Judging – A Manual </a:t>
            </a:r>
            <a:r>
              <a:rPr lang="en-CA" sz="1100" i="1" dirty="0"/>
              <a:t>- </a:t>
            </a:r>
            <a:r>
              <a:rPr lang="en-CA" sz="1100" dirty="0"/>
              <a:t> “The Blue Book”  Aimed at field trial judges but carries a large amount of information that would translate well to hunt tests and WC/I/X work</a:t>
            </a:r>
          </a:p>
          <a:p>
            <a:pPr marL="628650" lvl="1" indent="-171450">
              <a:buFontTx/>
              <a:buChar char="-"/>
            </a:pPr>
            <a:r>
              <a:rPr lang="en-CA" sz="1100" b="1" dirty="0">
                <a:hlinkClick r:id="rId3"/>
              </a:rPr>
              <a:t>https://www.theretrievernews.com/store/p7/Judge%27s_Manual_%28Digital_eBook_Edition%29.html</a:t>
            </a:r>
            <a:endParaRPr lang="en-CA" sz="1100" b="1" dirty="0"/>
          </a:p>
          <a:p>
            <a:pPr marL="628650" lvl="1" indent="-171450">
              <a:buFontTx/>
              <a:buChar char="-"/>
            </a:pPr>
            <a:endParaRPr lang="en-CA" sz="1100" dirty="0"/>
          </a:p>
          <a:p>
            <a:pPr marL="171450" indent="-171450">
              <a:buFontTx/>
              <a:buChar char="-"/>
            </a:pPr>
            <a:r>
              <a:rPr lang="en-CA" sz="1100" b="1" i="1" dirty="0"/>
              <a:t>Retrievers ONLINE </a:t>
            </a:r>
            <a:r>
              <a:rPr lang="en-CA" sz="1100" i="1" dirty="0"/>
              <a:t>- </a:t>
            </a:r>
            <a:r>
              <a:rPr lang="en-CA" sz="1100" dirty="0"/>
              <a:t>Dennis Voigt has published many outstanding articles on judging in his Retrievers ONLINE magazine and currently appear on his blog.</a:t>
            </a:r>
          </a:p>
          <a:p>
            <a:pPr marL="628650" lvl="1" indent="-171450">
              <a:buFontTx/>
              <a:buChar char="-"/>
            </a:pPr>
            <a:r>
              <a:rPr lang="en-CA" sz="1100" b="1" dirty="0">
                <a:hlinkClick r:id="rId4"/>
              </a:rPr>
              <a:t>http://www.retrieversonline.com/</a:t>
            </a:r>
            <a:endParaRPr lang="en-CA" sz="1100" b="1" dirty="0"/>
          </a:p>
          <a:p>
            <a:pPr marL="171450" indent="-171450">
              <a:buFontTx/>
              <a:buChar char="-"/>
            </a:pPr>
            <a:endParaRPr lang="en-CA" sz="1100" dirty="0"/>
          </a:p>
          <a:p>
            <a:pPr marL="171450" indent="-171450">
              <a:buFontTx/>
              <a:buChar char="-"/>
            </a:pPr>
            <a:r>
              <a:rPr lang="en-CA" sz="1100" b="1" i="1" dirty="0"/>
              <a:t>Retriever Field Trial Judging Fundamental and Checklist</a:t>
            </a:r>
          </a:p>
          <a:p>
            <a:pPr marL="628650" lvl="1" indent="-171450">
              <a:buFontTx/>
              <a:buChar char="-"/>
            </a:pPr>
            <a:r>
              <a:rPr lang="en-CA" sz="1100" b="1" dirty="0">
                <a:hlinkClick r:id="rId5"/>
              </a:rPr>
              <a:t>http://cdn.agilitycms.com/retrievers-online/AMJ_2012_Judging%20Checklist-hi%20res.pdf</a:t>
            </a:r>
            <a:endParaRPr lang="en-CA" sz="1100" b="1" dirty="0"/>
          </a:p>
          <a:p>
            <a:pPr lvl="1"/>
            <a:r>
              <a:rPr lang="en-CA" sz="1100" dirty="0"/>
              <a:t> </a:t>
            </a:r>
          </a:p>
          <a:p>
            <a:pPr marL="171450" indent="-171450">
              <a:buFontTx/>
              <a:buChar char="-"/>
            </a:pPr>
            <a:r>
              <a:rPr lang="en-CA" sz="1100" b="1" i="1" dirty="0"/>
              <a:t>Retriever News</a:t>
            </a:r>
          </a:p>
          <a:p>
            <a:pPr marL="628650" lvl="1" indent="-171450">
              <a:buFontTx/>
              <a:buChar char="-"/>
            </a:pPr>
            <a:r>
              <a:rPr lang="en-CA" sz="1100" b="1" dirty="0">
                <a:hlinkClick r:id="rId6"/>
              </a:rPr>
              <a:t>https://www.theretrievernews.com/</a:t>
            </a:r>
            <a:endParaRPr lang="en-CA" sz="1100" b="1" dirty="0"/>
          </a:p>
          <a:p>
            <a:pPr marL="628650" lvl="1" indent="-171450">
              <a:buFontTx/>
              <a:buChar char="-"/>
            </a:pPr>
            <a:endParaRPr lang="en-CA" sz="1100" b="1" i="1" dirty="0"/>
          </a:p>
          <a:p>
            <a:pPr marL="171450" indent="-171450">
              <a:buFontTx/>
              <a:buChar char="-"/>
            </a:pPr>
            <a:r>
              <a:rPr lang="en-CA" sz="1100" b="1" i="1" dirty="0"/>
              <a:t>CKC Rules and Regulations</a:t>
            </a:r>
          </a:p>
          <a:p>
            <a:pPr marL="628650" lvl="1" indent="-171450">
              <a:buFontTx/>
              <a:buChar char="-"/>
            </a:pPr>
            <a:r>
              <a:rPr lang="en-CA" sz="1100" b="1" dirty="0">
                <a:hlinkClick r:id="rId7"/>
              </a:rPr>
              <a:t>https://www.ckc.ca/en/Files/Forms/Shows-Trials/Event-Rules-Regulations/Hunt-Test-Rules-and-Regulations-for-Retrievers-Bar</a:t>
            </a:r>
            <a:endParaRPr lang="en-CA" sz="1100" b="1" dirty="0"/>
          </a:p>
          <a:p>
            <a:pPr marL="171450" indent="-171450">
              <a:buFontTx/>
              <a:buChar char="-"/>
            </a:pPr>
            <a:endParaRPr lang="en-CA" sz="1100" i="1" dirty="0"/>
          </a:p>
          <a:p>
            <a:r>
              <a:rPr lang="en-CA" sz="1100" dirty="0"/>
              <a:t>It is easy to set up tests that eliminate dogs - all dogs can be tricked – but that is not the role of a judge.  </a:t>
            </a:r>
            <a:r>
              <a:rPr lang="en-CA" sz="1100" dirty="0" smtClean="0"/>
              <a:t>Judges </a:t>
            </a:r>
            <a:r>
              <a:rPr lang="en-CA" sz="1100" dirty="0"/>
              <a:t>should be on the dog’s side when judging – not to give it an easy pass – but to bring out the best that dog has to offer on that day.  </a:t>
            </a:r>
          </a:p>
        </p:txBody>
      </p:sp>
      <p:sp>
        <p:nvSpPr>
          <p:cNvPr id="4" name="Slide Number Placeholder 3"/>
          <p:cNvSpPr>
            <a:spLocks noGrp="1"/>
          </p:cNvSpPr>
          <p:nvPr>
            <p:ph type="sldNum" sz="quarter" idx="10"/>
          </p:nvPr>
        </p:nvSpPr>
        <p:spPr/>
        <p:txBody>
          <a:bodyPr/>
          <a:lstStyle/>
          <a:p>
            <a:fld id="{534408AA-4162-4509-83E6-1A8E1027AA4D}" type="slidenum">
              <a:rPr lang="en-CA" smtClean="0"/>
              <a:t>1</a:t>
            </a:fld>
            <a:endParaRPr lang="en-CA" dirty="0"/>
          </a:p>
        </p:txBody>
      </p:sp>
    </p:spTree>
    <p:extLst>
      <p:ext uri="{BB962C8B-B14F-4D97-AF65-F5344CB8AC3E}">
        <p14:creationId xmlns:p14="http://schemas.microsoft.com/office/powerpoint/2010/main" val="1046599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10</a:t>
            </a:fld>
            <a:endParaRPr lang="en-CA"/>
          </a:p>
        </p:txBody>
      </p:sp>
    </p:spTree>
    <p:extLst>
      <p:ext uri="{BB962C8B-B14F-4D97-AF65-F5344CB8AC3E}">
        <p14:creationId xmlns:p14="http://schemas.microsoft.com/office/powerpoint/2010/main" val="1891506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Discuss</a:t>
            </a:r>
            <a:r>
              <a:rPr lang="en-CA" b="1" dirty="0"/>
              <a:t> the positioning of blinds versus marks at a Senior test.</a:t>
            </a:r>
          </a:p>
          <a:p>
            <a:endParaRPr lang="en-CA" dirty="0" smtClean="0"/>
          </a:p>
        </p:txBody>
      </p:sp>
      <p:sp>
        <p:nvSpPr>
          <p:cNvPr id="4" name="Slide Number Placeholder 3"/>
          <p:cNvSpPr>
            <a:spLocks noGrp="1"/>
          </p:cNvSpPr>
          <p:nvPr>
            <p:ph type="sldNum" sz="quarter" idx="10"/>
          </p:nvPr>
        </p:nvSpPr>
        <p:spPr/>
        <p:txBody>
          <a:bodyPr/>
          <a:lstStyle/>
          <a:p>
            <a:fld id="{0C4B30E7-2CD3-42AD-9831-CCCBCF880C6F}" type="slidenum">
              <a:rPr lang="en-CA" smtClean="0"/>
              <a:t>11</a:t>
            </a:fld>
            <a:endParaRPr lang="en-CA"/>
          </a:p>
        </p:txBody>
      </p:sp>
    </p:spTree>
    <p:extLst>
      <p:ext uri="{BB962C8B-B14F-4D97-AF65-F5344CB8AC3E}">
        <p14:creationId xmlns:p14="http://schemas.microsoft.com/office/powerpoint/2010/main" val="3784828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abilities (Marking, Style, Perseverance, trainability) will NOT be defined in relation to the performance of the other dogs but instead against the standard as set out in the CKC hunt test rules and regulations.</a:t>
            </a:r>
          </a:p>
          <a:p>
            <a:endParaRPr lang="en-CA" dirty="0"/>
          </a:p>
          <a:p>
            <a:r>
              <a:rPr lang="en-CA" dirty="0" smtClean="0"/>
              <a:t>Judges should compare their scores early in the test and throughout the test to see if they are relatively consistent in their numbers.</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12</a:t>
            </a:fld>
            <a:endParaRPr lang="en-CA"/>
          </a:p>
        </p:txBody>
      </p:sp>
    </p:spTree>
    <p:extLst>
      <p:ext uri="{BB962C8B-B14F-4D97-AF65-F5344CB8AC3E}">
        <p14:creationId xmlns:p14="http://schemas.microsoft.com/office/powerpoint/2010/main" val="2494639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7126"/>
            <a:ext cx="5486400" cy="4341511"/>
          </a:xfrm>
        </p:spPr>
        <p:txBody>
          <a:bodyPr/>
          <a:lstStyle/>
          <a:p>
            <a:pPr marL="0" lvl="1">
              <a:defRPr/>
            </a:pPr>
            <a:r>
              <a:rPr lang="en-CA" dirty="0"/>
              <a:t>To qualify, </a:t>
            </a:r>
            <a:r>
              <a:rPr lang="en-CA" dirty="0" smtClean="0"/>
              <a:t>an average </a:t>
            </a:r>
            <a:r>
              <a:rPr lang="en-CA" dirty="0"/>
              <a:t>of 7 </a:t>
            </a:r>
            <a:r>
              <a:rPr lang="en-CA" dirty="0" smtClean="0"/>
              <a:t>for the whole test must </a:t>
            </a:r>
            <a:r>
              <a:rPr lang="en-CA" dirty="0"/>
              <a:t>be achieved and must not include an average score below 5 in any one </a:t>
            </a:r>
            <a:r>
              <a:rPr lang="en-CA" dirty="0" smtClean="0"/>
              <a:t>ability.  </a:t>
            </a:r>
            <a:r>
              <a:rPr lang="en-CA" b="1" dirty="0"/>
              <a:t>Example: A score of 9 in some categories could fail to qualify if average score in one category is below 5</a:t>
            </a:r>
            <a:r>
              <a:rPr lang="en-CA" dirty="0"/>
              <a:t>.</a:t>
            </a:r>
          </a:p>
          <a:p>
            <a:pPr>
              <a:defRPr/>
            </a:pPr>
            <a:endParaRPr lang="en-CA" dirty="0"/>
          </a:p>
          <a:p>
            <a:pPr>
              <a:defRPr/>
            </a:pPr>
            <a:r>
              <a:rPr lang="en-CA" dirty="0"/>
              <a:t>Possible Scoring Methods:</a:t>
            </a:r>
          </a:p>
          <a:p>
            <a:pPr>
              <a:defRPr/>
            </a:pPr>
            <a:endParaRPr lang="en-CA" dirty="0"/>
          </a:p>
          <a:p>
            <a:pPr marL="171450" indent="-171450">
              <a:buFontTx/>
              <a:buChar char="-"/>
              <a:defRPr/>
            </a:pPr>
            <a:r>
              <a:rPr lang="en-CA" dirty="0"/>
              <a:t>Determine whether dog should qualify in that ability category, which might mean an ability score of 5.  Knowing the dog must have an overall average of 7, the judge considers whether other abilities deserve a 7 or higher.  With a five or less (but not with a zero by both judges), the dog would have to score higher in that ability and other abilities to acquire the 7 overall average.</a:t>
            </a:r>
          </a:p>
          <a:p>
            <a:pPr>
              <a:defRPr/>
            </a:pPr>
            <a:endParaRPr lang="en-CA" dirty="0"/>
          </a:p>
          <a:p>
            <a:pPr marL="171450" indent="-171450">
              <a:buFontTx/>
              <a:buChar char="-"/>
              <a:defRPr/>
            </a:pPr>
            <a:r>
              <a:rPr lang="en-CA" dirty="0"/>
              <a:t>A judge might want to compare the scores to grades received in school.  For example, a 5, 6 or 7 might be comparable to a passing grade of C, an 8 would be a B, etc.</a:t>
            </a:r>
          </a:p>
          <a:p>
            <a:pPr>
              <a:defRPr/>
            </a:pPr>
            <a:endParaRPr lang="en-CA" dirty="0"/>
          </a:p>
          <a:p>
            <a:pPr marL="171450" indent="-171450">
              <a:buFontTx/>
              <a:buChar char="-"/>
              <a:defRPr/>
            </a:pPr>
            <a:r>
              <a:rPr lang="en-CA" dirty="0"/>
              <a:t>Another method could begin with a perfect score of 10 and progress downward. </a:t>
            </a:r>
          </a:p>
          <a:p>
            <a:pPr>
              <a:defRPr/>
            </a:pPr>
            <a:endParaRPr lang="en-CA" dirty="0"/>
          </a:p>
          <a:p>
            <a:pPr marL="171450" indent="-171450">
              <a:buFontTx/>
              <a:buChar char="-"/>
              <a:defRPr/>
            </a:pPr>
            <a:r>
              <a:rPr lang="en-CA" dirty="0"/>
              <a:t>Judges should take time to review and check their scores with each other before their scores become final.</a:t>
            </a:r>
          </a:p>
        </p:txBody>
      </p:sp>
      <p:sp>
        <p:nvSpPr>
          <p:cNvPr id="4" name="Slide Number Placeholder 3"/>
          <p:cNvSpPr>
            <a:spLocks noGrp="1"/>
          </p:cNvSpPr>
          <p:nvPr>
            <p:ph type="sldNum" sz="quarter" idx="10"/>
          </p:nvPr>
        </p:nvSpPr>
        <p:spPr/>
        <p:txBody>
          <a:bodyPr/>
          <a:lstStyle/>
          <a:p>
            <a:fld id="{0C4B30E7-2CD3-42AD-9831-CCCBCF880C6F}" type="slidenum">
              <a:rPr lang="en-CA" smtClean="0"/>
              <a:t>13</a:t>
            </a:fld>
            <a:endParaRPr lang="en-CA"/>
          </a:p>
        </p:txBody>
      </p:sp>
    </p:spTree>
    <p:extLst>
      <p:ext uri="{BB962C8B-B14F-4D97-AF65-F5344CB8AC3E}">
        <p14:creationId xmlns:p14="http://schemas.microsoft.com/office/powerpoint/2010/main" val="2088779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03325"/>
            <a:ext cx="4473575" cy="33559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14</a:t>
            </a:fld>
            <a:endParaRPr lang="en-CA"/>
          </a:p>
        </p:txBody>
      </p:sp>
    </p:spTree>
    <p:extLst>
      <p:ext uri="{BB962C8B-B14F-4D97-AF65-F5344CB8AC3E}">
        <p14:creationId xmlns:p14="http://schemas.microsoft.com/office/powerpoint/2010/main" val="1434076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81113"/>
            <a:ext cx="4473575" cy="3355975"/>
          </a:xfrm>
        </p:spPr>
      </p:sp>
      <p:sp>
        <p:nvSpPr>
          <p:cNvPr id="3" name="Notes Placeholder 2"/>
          <p:cNvSpPr>
            <a:spLocks noGrp="1"/>
          </p:cNvSpPr>
          <p:nvPr>
            <p:ph type="body" idx="1"/>
          </p:nvPr>
        </p:nvSpPr>
        <p:spPr/>
        <p:txBody>
          <a:bodyPr/>
          <a:lstStyle/>
          <a:p>
            <a:r>
              <a:rPr lang="en-CA" dirty="0"/>
              <a:t>“In marking situations, a handler may give the dog a line in the direction of the </a:t>
            </a:r>
            <a:r>
              <a:rPr lang="en-CA" dirty="0" smtClean="0"/>
              <a:t>fall, </a:t>
            </a:r>
            <a:r>
              <a:rPr lang="en-CA" dirty="0"/>
              <a:t>provided that such lining is accomplished briskly and precisely.  Conspicuously intensive lining suggests a weak marking ability and the dog must be graded low in marking.  The handler shall NOT line a dog in the direction of any fall or gun station until all the falls are down.” </a:t>
            </a:r>
          </a:p>
          <a:p>
            <a:r>
              <a:rPr lang="en-CA" dirty="0"/>
              <a:t>     - Section 12.6 pg. 46</a:t>
            </a:r>
          </a:p>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15</a:t>
            </a:fld>
            <a:endParaRPr lang="en-CA"/>
          </a:p>
        </p:txBody>
      </p:sp>
    </p:spTree>
    <p:extLst>
      <p:ext uri="{BB962C8B-B14F-4D97-AF65-F5344CB8AC3E}">
        <p14:creationId xmlns:p14="http://schemas.microsoft.com/office/powerpoint/2010/main" val="2192136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16</a:t>
            </a:fld>
            <a:endParaRPr lang="en-CA"/>
          </a:p>
        </p:txBody>
      </p:sp>
    </p:spTree>
    <p:extLst>
      <p:ext uri="{BB962C8B-B14F-4D97-AF65-F5344CB8AC3E}">
        <p14:creationId xmlns:p14="http://schemas.microsoft.com/office/powerpoint/2010/main" val="1921453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b="1" u="sng" dirty="0" smtClean="0"/>
              <a:t>Discussion</a:t>
            </a:r>
            <a:r>
              <a:rPr lang="en-CA" b="1" dirty="0" smtClean="0"/>
              <a:t> </a:t>
            </a:r>
            <a:r>
              <a:rPr lang="en-US" b="1" dirty="0" smtClean="0"/>
              <a:t>should </a:t>
            </a:r>
            <a:r>
              <a:rPr lang="en-US" b="1" dirty="0"/>
              <a:t>take place at this point by asking the question, “How do you distinguish between a refusal and confusion?” </a:t>
            </a:r>
          </a:p>
          <a:p>
            <a:r>
              <a:rPr lang="en-US" b="1" dirty="0"/>
              <a:t>Factors to consider are:</a:t>
            </a:r>
          </a:p>
          <a:p>
            <a:pPr marL="467487" indent="-467487">
              <a:buFontTx/>
              <a:buChar char="-"/>
            </a:pPr>
            <a:r>
              <a:rPr lang="en-US" dirty="0"/>
              <a:t>Did the dog hear the command?  </a:t>
            </a:r>
            <a:endParaRPr lang="en-US" dirty="0" smtClean="0"/>
          </a:p>
          <a:p>
            <a:pPr marL="467487" indent="-467487">
              <a:buFontTx/>
              <a:buChar char="-"/>
            </a:pPr>
            <a:r>
              <a:rPr lang="en-US" dirty="0" smtClean="0"/>
              <a:t>Was </a:t>
            </a:r>
            <a:r>
              <a:rPr lang="en-US" dirty="0"/>
              <a:t>the command too loud so as to startle the dog?</a:t>
            </a:r>
          </a:p>
          <a:p>
            <a:pPr marL="467487" indent="-467487">
              <a:buFontTx/>
              <a:buChar char="-"/>
            </a:pPr>
            <a:r>
              <a:rPr lang="en-US" dirty="0"/>
              <a:t>Could the conditions that the dog is expected to enter be considered to test their perseverance such as cold or murky water (possibly leading to a refusal)</a:t>
            </a:r>
          </a:p>
          <a:p>
            <a:endParaRPr lang="en-CA" dirty="0" smtClean="0"/>
          </a:p>
          <a:p>
            <a:r>
              <a:rPr lang="en-US" b="1" u="sng" dirty="0" smtClean="0"/>
              <a:t>Discussion</a:t>
            </a:r>
            <a:r>
              <a:rPr lang="en-US" b="1" dirty="0" smtClean="0"/>
              <a:t> </a:t>
            </a:r>
            <a:r>
              <a:rPr lang="en-US" b="1" dirty="0"/>
              <a:t>and explanation around </a:t>
            </a:r>
            <a:r>
              <a:rPr lang="en-US" b="1" dirty="0" smtClean="0"/>
              <a:t>the statement as quoted below could </a:t>
            </a:r>
            <a:r>
              <a:rPr lang="en-US" b="1" dirty="0"/>
              <a:t>take </a:t>
            </a:r>
            <a:r>
              <a:rPr lang="en-US" b="1" dirty="0" smtClean="0"/>
              <a:t>place. </a:t>
            </a:r>
            <a:r>
              <a:rPr lang="en-US" b="1" dirty="0"/>
              <a:t>What if a judge assigns “0” in BOTH marking AND perseverance under these circumstances?  </a:t>
            </a:r>
          </a:p>
          <a:p>
            <a:endParaRPr lang="en-CA" dirty="0"/>
          </a:p>
          <a:p>
            <a:pPr marL="0" lvl="1" defTabSz="934974">
              <a:defRPr/>
            </a:pPr>
            <a:r>
              <a:rPr lang="en-US" dirty="0"/>
              <a:t>“This must be regarded as a lack of perseverance and can merit grading the dog “0” in marking or perseverance unless the judges perceive valid mitigating circumstances”</a:t>
            </a:r>
          </a:p>
          <a:p>
            <a:pPr marL="0" lvl="1" defTabSz="934974">
              <a:defRPr/>
            </a:pPr>
            <a:r>
              <a:rPr lang="en-US" dirty="0" smtClean="0"/>
              <a:t>- Marking </a:t>
            </a:r>
            <a:r>
              <a:rPr lang="en-US" dirty="0"/>
              <a:t>OR perseverance.  </a:t>
            </a:r>
            <a:endParaRPr lang="en-US" dirty="0" smtClean="0"/>
          </a:p>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17</a:t>
            </a:fld>
            <a:endParaRPr lang="en-CA"/>
          </a:p>
        </p:txBody>
      </p:sp>
    </p:spTree>
    <p:extLst>
      <p:ext uri="{BB962C8B-B14F-4D97-AF65-F5344CB8AC3E}">
        <p14:creationId xmlns:p14="http://schemas.microsoft.com/office/powerpoint/2010/main" val="2846846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18</a:t>
            </a:fld>
            <a:endParaRPr lang="en-CA"/>
          </a:p>
        </p:txBody>
      </p:sp>
    </p:spTree>
    <p:extLst>
      <p:ext uri="{BB962C8B-B14F-4D97-AF65-F5344CB8AC3E}">
        <p14:creationId xmlns:p14="http://schemas.microsoft.com/office/powerpoint/2010/main" val="3315954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u="sng" dirty="0"/>
              <a:t>Discussion </a:t>
            </a:r>
            <a:r>
              <a:rPr lang="en-CA" b="1" i="1" dirty="0"/>
              <a:t>should take place at this point by asking the question, “How do you distinguish between a refusal and confusion?”</a:t>
            </a:r>
          </a:p>
          <a:p>
            <a:endParaRPr lang="en-CA" b="1" i="1" dirty="0"/>
          </a:p>
          <a:p>
            <a:r>
              <a:rPr lang="en-CA" b="1" i="1" dirty="0"/>
              <a:t>Factors to consider are:</a:t>
            </a:r>
          </a:p>
          <a:p>
            <a:pPr marL="171450" indent="-171450">
              <a:buFont typeface="Arial" panose="020B0604020202020204" pitchFamily="34" charset="0"/>
              <a:buChar char="•"/>
            </a:pPr>
            <a:r>
              <a:rPr lang="en-CA" b="1" i="1" dirty="0"/>
              <a:t>Did the dog hear the command?</a:t>
            </a:r>
          </a:p>
          <a:p>
            <a:pPr marL="171450" indent="-171450">
              <a:buFont typeface="Arial" panose="020B0604020202020204" pitchFamily="34" charset="0"/>
              <a:buChar char="•"/>
            </a:pPr>
            <a:r>
              <a:rPr lang="en-CA" b="1" i="1" dirty="0"/>
              <a:t>Was the command too loud so as to startle the dog?</a:t>
            </a:r>
          </a:p>
          <a:p>
            <a:pPr marL="171450" indent="-171450">
              <a:buFont typeface="Arial" panose="020B0604020202020204" pitchFamily="34" charset="0"/>
              <a:buChar char="•"/>
            </a:pPr>
            <a:r>
              <a:rPr lang="en-CA" b="1" i="1" dirty="0"/>
              <a:t>Could the conditions that the dog is expected to enter be considered to test their perseverance such as cold or murky water (possibly leading to refusal)</a:t>
            </a:r>
          </a:p>
          <a:p>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19</a:t>
            </a:fld>
            <a:endParaRPr lang="en-CA"/>
          </a:p>
        </p:txBody>
      </p:sp>
    </p:spTree>
    <p:extLst>
      <p:ext uri="{BB962C8B-B14F-4D97-AF65-F5344CB8AC3E}">
        <p14:creationId xmlns:p14="http://schemas.microsoft.com/office/powerpoint/2010/main" val="252770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2</a:t>
            </a:fld>
            <a:endParaRPr lang="en-CA"/>
          </a:p>
        </p:txBody>
      </p:sp>
    </p:spTree>
    <p:extLst>
      <p:ext uri="{BB962C8B-B14F-4D97-AF65-F5344CB8AC3E}">
        <p14:creationId xmlns:p14="http://schemas.microsoft.com/office/powerpoint/2010/main" val="3174099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20</a:t>
            </a:fld>
            <a:endParaRPr lang="en-CA"/>
          </a:p>
        </p:txBody>
      </p:sp>
    </p:spTree>
    <p:extLst>
      <p:ext uri="{BB962C8B-B14F-4D97-AF65-F5344CB8AC3E}">
        <p14:creationId xmlns:p14="http://schemas.microsoft.com/office/powerpoint/2010/main" val="1421744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21</a:t>
            </a:fld>
            <a:endParaRPr lang="en-CA"/>
          </a:p>
        </p:txBody>
      </p:sp>
    </p:spTree>
    <p:extLst>
      <p:ext uri="{BB962C8B-B14F-4D97-AF65-F5344CB8AC3E}">
        <p14:creationId xmlns:p14="http://schemas.microsoft.com/office/powerpoint/2010/main" val="1470822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22</a:t>
            </a:fld>
            <a:endParaRPr lang="en-CA"/>
          </a:p>
        </p:txBody>
      </p:sp>
    </p:spTree>
    <p:extLst>
      <p:ext uri="{BB962C8B-B14F-4D97-AF65-F5344CB8AC3E}">
        <p14:creationId xmlns:p14="http://schemas.microsoft.com/office/powerpoint/2010/main" val="1883132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marking situations, a handler may give the dog a line in the direction of the fall, provided that such lining is accomplished briskly and precisely.  Conspicuously intensive lining suggests a weak marking ability and the dog must be graded low in marking.  The handler shall NOT line a dog in the direction of any fall or gun station until all the falls are down.” </a:t>
            </a:r>
          </a:p>
          <a:p>
            <a:r>
              <a:rPr lang="en-CA" dirty="0"/>
              <a:t>     - Section 12.6 pg. 46 </a:t>
            </a:r>
          </a:p>
        </p:txBody>
      </p:sp>
      <p:sp>
        <p:nvSpPr>
          <p:cNvPr id="4" name="Slide Number Placeholder 3"/>
          <p:cNvSpPr>
            <a:spLocks noGrp="1"/>
          </p:cNvSpPr>
          <p:nvPr>
            <p:ph type="sldNum" sz="quarter" idx="10"/>
          </p:nvPr>
        </p:nvSpPr>
        <p:spPr/>
        <p:txBody>
          <a:bodyPr/>
          <a:lstStyle/>
          <a:p>
            <a:fld id="{0C4B30E7-2CD3-42AD-9831-CCCBCF880C6F}" type="slidenum">
              <a:rPr lang="en-CA" smtClean="0"/>
              <a:t>23</a:t>
            </a:fld>
            <a:endParaRPr lang="en-CA"/>
          </a:p>
        </p:txBody>
      </p:sp>
    </p:spTree>
    <p:extLst>
      <p:ext uri="{BB962C8B-B14F-4D97-AF65-F5344CB8AC3E}">
        <p14:creationId xmlns:p14="http://schemas.microsoft.com/office/powerpoint/2010/main" val="4218191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25</a:t>
            </a:fld>
            <a:endParaRPr lang="en-CA"/>
          </a:p>
        </p:txBody>
      </p:sp>
    </p:spTree>
    <p:extLst>
      <p:ext uri="{BB962C8B-B14F-4D97-AF65-F5344CB8AC3E}">
        <p14:creationId xmlns:p14="http://schemas.microsoft.com/office/powerpoint/2010/main" val="3328035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26</a:t>
            </a:fld>
            <a:endParaRPr lang="en-CA"/>
          </a:p>
        </p:txBody>
      </p:sp>
    </p:spTree>
    <p:extLst>
      <p:ext uri="{BB962C8B-B14F-4D97-AF65-F5344CB8AC3E}">
        <p14:creationId xmlns:p14="http://schemas.microsoft.com/office/powerpoint/2010/main" val="3202680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814" y="4702225"/>
            <a:ext cx="5334514" cy="4965023"/>
          </a:xfrm>
        </p:spPr>
        <p:txBody>
          <a:bodyPr/>
          <a:lstStyle/>
          <a:p>
            <a:r>
              <a:rPr lang="en-CA" dirty="0" smtClean="0"/>
              <a:t>Senior Test usually consists of the following:  One </a:t>
            </a:r>
            <a:r>
              <a:rPr lang="en-CA" dirty="0"/>
              <a:t>land </a:t>
            </a:r>
            <a:r>
              <a:rPr lang="en-CA" dirty="0" smtClean="0"/>
              <a:t>blind, One </a:t>
            </a:r>
            <a:r>
              <a:rPr lang="en-CA" dirty="0"/>
              <a:t>water </a:t>
            </a:r>
            <a:r>
              <a:rPr lang="en-CA" dirty="0" smtClean="0"/>
              <a:t>blind, One </a:t>
            </a:r>
            <a:r>
              <a:rPr lang="en-CA" dirty="0"/>
              <a:t>set of double land </a:t>
            </a:r>
            <a:r>
              <a:rPr lang="en-CA" dirty="0" smtClean="0"/>
              <a:t>marks, One </a:t>
            </a:r>
            <a:r>
              <a:rPr lang="en-CA" dirty="0"/>
              <a:t>set of double water </a:t>
            </a:r>
            <a:r>
              <a:rPr lang="en-CA" dirty="0" smtClean="0"/>
              <a:t>marks, an </a:t>
            </a:r>
            <a:r>
              <a:rPr lang="en-CA" dirty="0"/>
              <a:t>Upland hunting test in which the dog shall locate birds as in a typical upland hunting situation, maintaining gun range with the handler</a:t>
            </a:r>
          </a:p>
          <a:p>
            <a:pPr>
              <a:spcBef>
                <a:spcPts val="0"/>
              </a:spcBef>
              <a:spcAft>
                <a:spcPts val="600"/>
              </a:spcAft>
            </a:pPr>
            <a:endParaRPr lang="en-CA" dirty="0" smtClean="0"/>
          </a:p>
          <a:p>
            <a:pPr>
              <a:spcBef>
                <a:spcPts val="0"/>
              </a:spcBef>
              <a:spcAft>
                <a:spcPts val="600"/>
              </a:spcAft>
            </a:pPr>
            <a:r>
              <a:rPr lang="en-CA" dirty="0" smtClean="0"/>
              <a:t>To </a:t>
            </a:r>
            <a:r>
              <a:rPr lang="en-CA" dirty="0"/>
              <a:t>qualify, an average score of 7 for the whole test (all series) must be achieved and must NOT include an average score below 5 in any one ability (Marking, Style, Perseverance, Trainability)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Possible Scoring Methods: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Determine whether dog should qualify in that ability category, which might mean an ability score of 5.  Knowing the dog must have an overall average of 7, the judge considers whether other abilities deserve a 7 or higher.  With a five or less (but not with a zero by both judges), the dog would have to score higher in that ability and other abilities to acquire the 7 overall average.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A judge might want to compare the scores to grades received in school.  For example, a 5, 6 or 7 might be comparable to a passing grade of C, an 8 would be a B, etc.</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Another method could begin with a perfect score of 10 and progress downward.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Judges should take time to review and check their scores with each other before their scores become final.</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CA" dirty="0"/>
          </a:p>
          <a:p>
            <a:pPr marR="0" algn="l" defTabSz="914400" rtl="0" eaLnBrk="1" fontAlgn="auto" latinLnBrk="0" hangingPunct="1">
              <a:lnSpc>
                <a:spcPct val="100000"/>
              </a:lnSpc>
              <a:spcBef>
                <a:spcPts val="0"/>
              </a:spcBef>
              <a:spcAft>
                <a:spcPts val="0"/>
              </a:spcAft>
              <a:buClrTx/>
              <a:buSzTx/>
              <a:tabLst/>
              <a:defRPr/>
            </a:pPr>
            <a:r>
              <a:rPr lang="en-CA" sz="1600" b="1" i="1" dirty="0" smtClean="0"/>
              <a:t>The score sheet sample above represents a SOLID PASS.</a:t>
            </a:r>
            <a:endParaRPr lang="en-CA" sz="1600" b="1" i="1" baseline="0" dirty="0" smtClean="0"/>
          </a:p>
          <a:p>
            <a:endParaRPr lang="en-CA" dirty="0"/>
          </a:p>
        </p:txBody>
      </p:sp>
      <p:sp>
        <p:nvSpPr>
          <p:cNvPr id="4" name="Slide Number Placeholder 3"/>
          <p:cNvSpPr>
            <a:spLocks noGrp="1"/>
          </p:cNvSpPr>
          <p:nvPr>
            <p:ph type="sldNum" sz="quarter" idx="10"/>
          </p:nvPr>
        </p:nvSpPr>
        <p:spPr/>
        <p:txBody>
          <a:bodyPr/>
          <a:lstStyle/>
          <a:p>
            <a:fld id="{534408AA-4162-4509-83E6-1A8E1027AA4D}" type="slidenum">
              <a:rPr lang="en-CA" smtClean="0"/>
              <a:t>27</a:t>
            </a:fld>
            <a:endParaRPr lang="en-CA" dirty="0"/>
          </a:p>
        </p:txBody>
      </p:sp>
    </p:spTree>
    <p:extLst>
      <p:ext uri="{BB962C8B-B14F-4D97-AF65-F5344CB8AC3E}">
        <p14:creationId xmlns:p14="http://schemas.microsoft.com/office/powerpoint/2010/main" val="2190336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814" y="4702225"/>
            <a:ext cx="5334514" cy="4965023"/>
          </a:xfrm>
        </p:spPr>
        <p:txBody>
          <a:bodyPr/>
          <a:lstStyle/>
          <a:p>
            <a:r>
              <a:rPr lang="en-CA" dirty="0" smtClean="0"/>
              <a:t>Senior Test usually consists of the following:  One </a:t>
            </a:r>
            <a:r>
              <a:rPr lang="en-CA" dirty="0"/>
              <a:t>land </a:t>
            </a:r>
            <a:r>
              <a:rPr lang="en-CA" dirty="0" smtClean="0"/>
              <a:t>blind, One </a:t>
            </a:r>
            <a:r>
              <a:rPr lang="en-CA" dirty="0"/>
              <a:t>water </a:t>
            </a:r>
            <a:r>
              <a:rPr lang="en-CA" dirty="0" smtClean="0"/>
              <a:t>blind, One </a:t>
            </a:r>
            <a:r>
              <a:rPr lang="en-CA" dirty="0"/>
              <a:t>set of double land </a:t>
            </a:r>
            <a:r>
              <a:rPr lang="en-CA" dirty="0" smtClean="0"/>
              <a:t>marks, One </a:t>
            </a:r>
            <a:r>
              <a:rPr lang="en-CA" dirty="0"/>
              <a:t>set of double water </a:t>
            </a:r>
            <a:r>
              <a:rPr lang="en-CA" dirty="0" smtClean="0"/>
              <a:t>marks, an </a:t>
            </a:r>
            <a:r>
              <a:rPr lang="en-CA" dirty="0"/>
              <a:t>Upland hunting test in which the dog shall locate birds as in a typical upland hunting situation, maintaining gun range with the handler</a:t>
            </a:r>
          </a:p>
          <a:p>
            <a:pPr>
              <a:spcBef>
                <a:spcPts val="0"/>
              </a:spcBef>
              <a:spcAft>
                <a:spcPts val="600"/>
              </a:spcAft>
            </a:pPr>
            <a:endParaRPr lang="en-CA" dirty="0" smtClean="0"/>
          </a:p>
          <a:p>
            <a:pPr>
              <a:spcBef>
                <a:spcPts val="0"/>
              </a:spcBef>
              <a:spcAft>
                <a:spcPts val="600"/>
              </a:spcAft>
            </a:pPr>
            <a:r>
              <a:rPr lang="en-CA" dirty="0" smtClean="0"/>
              <a:t>To </a:t>
            </a:r>
            <a:r>
              <a:rPr lang="en-CA" dirty="0"/>
              <a:t>qualify, an average score of 7 for the whole test (all series) must be achieved and must NOT include an average score below 5 in any one ability (Marking, Style, Perseverance, Trainability)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Possible Scoring Methods: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Determine whether dog should qualify in that ability category, which might mean an ability score of 5.  Knowing the dog must have an overall average of 7, the judge considers whether other abilities deserve a 7 or higher.  With a five or less (but not with a zero by both judges), the dog would have to score higher in that ability and other abilities to acquire the 7 overall average.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A judge might want to compare the scores to grades received in school.  For example, a 5, 6 or 7 might be comparable to a passing grade of C, an 8 would be a B, etc.</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Another method could begin with a perfect score of 10 and progress downward.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Judges should take time to review and check their scores with each other before their scores become final.</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CA" dirty="0"/>
          </a:p>
          <a:p>
            <a:pPr marR="0" algn="l" defTabSz="914400" rtl="0" eaLnBrk="1" fontAlgn="auto" latinLnBrk="0" hangingPunct="1">
              <a:lnSpc>
                <a:spcPct val="100000"/>
              </a:lnSpc>
              <a:spcBef>
                <a:spcPts val="0"/>
              </a:spcBef>
              <a:spcAft>
                <a:spcPts val="0"/>
              </a:spcAft>
              <a:buClrTx/>
              <a:buSzTx/>
              <a:tabLst/>
              <a:defRPr/>
            </a:pPr>
            <a:r>
              <a:rPr lang="en-CA" sz="1600" b="1" i="1" dirty="0" smtClean="0"/>
              <a:t>The score sheet sample above represents a SOLID PASS.</a:t>
            </a:r>
            <a:endParaRPr lang="en-CA" sz="1600" b="1" i="1" baseline="0" dirty="0" smtClean="0"/>
          </a:p>
          <a:p>
            <a:endParaRPr lang="en-CA" dirty="0"/>
          </a:p>
        </p:txBody>
      </p:sp>
      <p:sp>
        <p:nvSpPr>
          <p:cNvPr id="4" name="Slide Number Placeholder 3"/>
          <p:cNvSpPr>
            <a:spLocks noGrp="1"/>
          </p:cNvSpPr>
          <p:nvPr>
            <p:ph type="sldNum" sz="quarter" idx="10"/>
          </p:nvPr>
        </p:nvSpPr>
        <p:spPr/>
        <p:txBody>
          <a:bodyPr/>
          <a:lstStyle/>
          <a:p>
            <a:fld id="{534408AA-4162-4509-83E6-1A8E1027AA4D}" type="slidenum">
              <a:rPr lang="en-CA" smtClean="0"/>
              <a:t>28</a:t>
            </a:fld>
            <a:endParaRPr lang="en-CA" dirty="0"/>
          </a:p>
        </p:txBody>
      </p:sp>
    </p:spTree>
    <p:extLst>
      <p:ext uri="{BB962C8B-B14F-4D97-AF65-F5344CB8AC3E}">
        <p14:creationId xmlns:p14="http://schemas.microsoft.com/office/powerpoint/2010/main" val="2190336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29</a:t>
            </a:fld>
            <a:endParaRPr lang="en-CA"/>
          </a:p>
        </p:txBody>
      </p:sp>
    </p:spTree>
    <p:extLst>
      <p:ext uri="{BB962C8B-B14F-4D97-AF65-F5344CB8AC3E}">
        <p14:creationId xmlns:p14="http://schemas.microsoft.com/office/powerpoint/2010/main" val="3715821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3</a:t>
            </a:fld>
            <a:endParaRPr lang="en-CA"/>
          </a:p>
        </p:txBody>
      </p:sp>
    </p:spTree>
    <p:extLst>
      <p:ext uri="{BB962C8B-B14F-4D97-AF65-F5344CB8AC3E}">
        <p14:creationId xmlns:p14="http://schemas.microsoft.com/office/powerpoint/2010/main" val="1573051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7126"/>
            <a:ext cx="5486400" cy="4957066"/>
          </a:xfrm>
        </p:spPr>
        <p:txBody>
          <a:bodyPr/>
          <a:lstStyle/>
          <a:p>
            <a:r>
              <a:rPr lang="en-CA" b="1" dirty="0" smtClean="0"/>
              <a:t>Break</a:t>
            </a:r>
          </a:p>
          <a:p>
            <a:pPr marL="171450" indent="-171450">
              <a:buFont typeface="Arial" panose="020B0604020202020204" pitchFamily="34" charset="0"/>
              <a:buChar char="•"/>
            </a:pPr>
            <a:r>
              <a:rPr lang="en-CA" dirty="0" smtClean="0"/>
              <a:t>A break occurs when a dog makes a movement which, in the opinion of the judges, indicates a deliberate intent to retrieve without having been ordered to do so, and cannot be brought under control by the handler</a:t>
            </a:r>
          </a:p>
          <a:p>
            <a:pPr marL="171450" indent="-171450">
              <a:buFontTx/>
              <a:buChar char="-"/>
            </a:pPr>
            <a:endParaRPr lang="en-CA" dirty="0"/>
          </a:p>
          <a:p>
            <a:r>
              <a:rPr lang="en-CA" b="1" dirty="0" smtClean="0"/>
              <a:t>Controlled break</a:t>
            </a:r>
          </a:p>
          <a:p>
            <a:pPr marL="171450" indent="-171450">
              <a:buFont typeface="Arial" panose="020B0604020202020204" pitchFamily="34" charset="0"/>
              <a:buChar char="•"/>
            </a:pPr>
            <a:r>
              <a:rPr lang="en-CA" dirty="0" smtClean="0"/>
              <a:t>Controlled break is when a dog leaves before being sent but is quickly brought under control by verbal command or whistle and returns to the handler</a:t>
            </a:r>
          </a:p>
          <a:p>
            <a:pPr marL="171450" indent="-171450">
              <a:buFont typeface="Arial" panose="020B0604020202020204" pitchFamily="34" charset="0"/>
              <a:buChar char="•"/>
            </a:pPr>
            <a:endParaRPr lang="en-CA" dirty="0"/>
          </a:p>
          <a:p>
            <a:r>
              <a:rPr lang="en-CA" b="1" i="1" u="sng" dirty="0" smtClean="0"/>
              <a:t>Discussion</a:t>
            </a:r>
            <a:r>
              <a:rPr lang="en-CA" b="1" i="1" dirty="0" smtClean="0"/>
              <a:t> should take place at this time on controlled breaks.  Controlled break can also occur when the dog stops on its own without handler communicating verbally.  If the dog is watching the marks, leaves the handler’s side stops a few feet or more without handler saying sit of whistling, this is a controlled break.  Controlled breaks are only while marks are going down or in Master on the sit to flush.</a:t>
            </a:r>
          </a:p>
          <a:p>
            <a:endParaRPr lang="en-CA" b="1" i="1" dirty="0"/>
          </a:p>
          <a:p>
            <a:r>
              <a:rPr lang="en-CA" b="1" dirty="0" smtClean="0"/>
              <a:t>Creeping</a:t>
            </a:r>
          </a:p>
          <a:p>
            <a:pPr marL="171450" indent="-171450">
              <a:buFont typeface="Arial" panose="020B0604020202020204" pitchFamily="34" charset="0"/>
              <a:buChar char="•"/>
            </a:pPr>
            <a:r>
              <a:rPr lang="en-CA" dirty="0" smtClean="0"/>
              <a:t>Creeping is considered as leaving the handler on a tentative yet excited basis, short of leaving completely to retrieve the bird, or waiting to be sent to retrieve.  General unsteadiness short of breaking:</a:t>
            </a:r>
          </a:p>
          <a:p>
            <a:pPr marL="628650" lvl="1" indent="-171450">
              <a:buFont typeface="Arial" panose="020B0604020202020204" pitchFamily="34" charset="0"/>
              <a:buChar char="•"/>
            </a:pPr>
            <a:r>
              <a:rPr lang="en-CA" dirty="0" smtClean="0"/>
              <a:t>Creeping can be a safety issue in a real hunting situation.</a:t>
            </a:r>
          </a:p>
          <a:p>
            <a:pPr marL="628650" lvl="1" indent="-171450">
              <a:buFont typeface="Arial" panose="020B0604020202020204" pitchFamily="34" charset="0"/>
              <a:buChar char="•"/>
            </a:pPr>
            <a:r>
              <a:rPr lang="en-CA" dirty="0" smtClean="0"/>
              <a:t>As a guide in their instructions to participants, judges may wish to use a hypothetical creep line of “no creeping beyond the end of the gun barrel”.</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4</a:t>
            </a:fld>
            <a:endParaRPr lang="en-CA"/>
          </a:p>
        </p:txBody>
      </p:sp>
    </p:spTree>
    <p:extLst>
      <p:ext uri="{BB962C8B-B14F-4D97-AF65-F5344CB8AC3E}">
        <p14:creationId xmlns:p14="http://schemas.microsoft.com/office/powerpoint/2010/main" val="74367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Popping</a:t>
            </a:r>
          </a:p>
          <a:p>
            <a:pPr marL="171450" indent="-171450">
              <a:buFont typeface="Arial" panose="020B0604020202020204" pitchFamily="34" charset="0"/>
              <a:buChar char="•"/>
            </a:pPr>
            <a:r>
              <a:rPr lang="en-CA" dirty="0" smtClean="0"/>
              <a:t>Popping is characterized as a voluntary stopping (without command) and looking back to the handler for direction.</a:t>
            </a:r>
          </a:p>
          <a:p>
            <a:pPr marL="171450" indent="-171450">
              <a:buFont typeface="Arial" panose="020B0604020202020204" pitchFamily="34" charset="0"/>
              <a:buChar char="•"/>
            </a:pPr>
            <a:endParaRPr lang="en-CA" dirty="0"/>
          </a:p>
          <a:p>
            <a:r>
              <a:rPr lang="en-CA" b="1" i="1" u="sng" dirty="0" smtClean="0"/>
              <a:t>Discussion</a:t>
            </a:r>
            <a:r>
              <a:rPr lang="en-CA" b="1" i="1" dirty="0" smtClean="0"/>
              <a:t> could take place at this point with regards to whether a pop also constitutes a dog running/moving forward but glances back.</a:t>
            </a:r>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5</a:t>
            </a:fld>
            <a:endParaRPr lang="en-CA"/>
          </a:p>
        </p:txBody>
      </p:sp>
    </p:spTree>
    <p:extLst>
      <p:ext uri="{BB962C8B-B14F-4D97-AF65-F5344CB8AC3E}">
        <p14:creationId xmlns:p14="http://schemas.microsoft.com/office/powerpoint/2010/main" val="2876136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Recast</a:t>
            </a:r>
          </a:p>
          <a:p>
            <a:pPr marL="171450" indent="-171450">
              <a:buFont typeface="Arial" panose="020B0604020202020204" pitchFamily="34" charset="0"/>
              <a:buChar char="•"/>
            </a:pPr>
            <a:r>
              <a:rPr lang="en-CA" dirty="0" smtClean="0"/>
              <a:t>Distance should be agreed upon by judges but is usually limited to 15 feet or 4.5 meters……</a:t>
            </a:r>
          </a:p>
          <a:p>
            <a:pPr marL="171450" indent="-171450">
              <a:buFont typeface="Arial" panose="020B0604020202020204" pitchFamily="34" charset="0"/>
              <a:buChar char="•"/>
            </a:pPr>
            <a:endParaRPr lang="en-CA" dirty="0"/>
          </a:p>
          <a:p>
            <a:r>
              <a:rPr lang="en-CA" b="1" i="1" u="sng" dirty="0" smtClean="0"/>
              <a:t>Discussion</a:t>
            </a:r>
            <a:r>
              <a:rPr lang="en-CA" b="1" i="1" dirty="0" smtClean="0"/>
              <a:t> could take place with regards to some of the grey areas around recasts and no-</a:t>
            </a:r>
            <a:r>
              <a:rPr lang="en-CA" b="1" i="1" dirty="0" err="1" smtClean="0"/>
              <a:t>gos</a:t>
            </a:r>
            <a:r>
              <a:rPr lang="en-CA" b="1" i="1" dirty="0" smtClean="0"/>
              <a:t>.  Did the dog hear the handler?  How should the dog be evaluated?</a:t>
            </a:r>
          </a:p>
          <a:p>
            <a:endParaRPr lang="en-CA" b="1" i="1" dirty="0"/>
          </a:p>
          <a:p>
            <a:r>
              <a:rPr lang="en-CA" b="1" dirty="0" smtClean="0"/>
              <a:t>Refusal</a:t>
            </a:r>
          </a:p>
          <a:p>
            <a:pPr marL="171450" indent="-171450">
              <a:buFont typeface="Arial" panose="020B0604020202020204" pitchFamily="34" charset="0"/>
              <a:buChar char="•"/>
            </a:pPr>
            <a:r>
              <a:rPr lang="en-CA" dirty="0" smtClean="0"/>
              <a:t>Refusal is disregard of a command. Failure to stop and look to the handler when signalled, failure to continue in that new direction for a “considerable” distance constitutes refusal. Not coming when called is as bad as not going when sent.</a:t>
            </a:r>
          </a:p>
          <a:p>
            <a:endParaRPr lang="en-CA" dirty="0" smtClean="0"/>
          </a:p>
          <a:p>
            <a:r>
              <a:rPr lang="en-CA" b="1" i="1" u="sng" dirty="0" smtClean="0"/>
              <a:t>Discussion</a:t>
            </a:r>
            <a:r>
              <a:rPr lang="en-CA" b="1" i="1" dirty="0" smtClean="0"/>
              <a:t> could take place at this point with regards to what is considered as a “considerable” distance – 3 feet, 5 feet, 10 feet?</a:t>
            </a:r>
          </a:p>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6</a:t>
            </a:fld>
            <a:endParaRPr lang="en-CA"/>
          </a:p>
        </p:txBody>
      </p:sp>
    </p:spTree>
    <p:extLst>
      <p:ext uri="{BB962C8B-B14F-4D97-AF65-F5344CB8AC3E}">
        <p14:creationId xmlns:p14="http://schemas.microsoft.com/office/powerpoint/2010/main" val="326118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2363" y="1203325"/>
            <a:ext cx="4473575" cy="3355975"/>
          </a:xfrm>
        </p:spPr>
      </p:sp>
      <p:sp>
        <p:nvSpPr>
          <p:cNvPr id="3" name="Notes Placeholder 2"/>
          <p:cNvSpPr>
            <a:spLocks noGrp="1"/>
          </p:cNvSpPr>
          <p:nvPr>
            <p:ph type="body" idx="1"/>
          </p:nvPr>
        </p:nvSpPr>
        <p:spPr/>
        <p:txBody>
          <a:bodyPr/>
          <a:lstStyle/>
          <a:p>
            <a:r>
              <a:rPr lang="en-CA" dirty="0" smtClean="0"/>
              <a:t>The blinds may be run as a double blind, one placed on land and one placed on water.</a:t>
            </a:r>
          </a:p>
          <a:p>
            <a:endParaRPr lang="en-CA" dirty="0"/>
          </a:p>
          <a:p>
            <a:r>
              <a:rPr lang="en-CA" dirty="0" smtClean="0"/>
              <a:t>In the Upland potion of the test, the dog may be urged to hunt or handled to maintain his range and position.  The bird(s) must be placed in cover within the test area.  When located, the birds must be retrieved by the dog to the handler.  Dead birds shall be used.</a:t>
            </a:r>
          </a:p>
          <a:p>
            <a:r>
              <a:rPr lang="en-CA" dirty="0" smtClean="0"/>
              <a:t>- 9.2.1(e)</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7</a:t>
            </a:fld>
            <a:endParaRPr lang="en-CA"/>
          </a:p>
        </p:txBody>
      </p:sp>
    </p:spTree>
    <p:extLst>
      <p:ext uri="{BB962C8B-B14F-4D97-AF65-F5344CB8AC3E}">
        <p14:creationId xmlns:p14="http://schemas.microsoft.com/office/powerpoint/2010/main" val="50911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smtClean="0"/>
              <a:t>Discussion</a:t>
            </a:r>
            <a:r>
              <a:rPr lang="en-CA" b="1" dirty="0" smtClean="0"/>
              <a:t> can take place on what </a:t>
            </a:r>
            <a:r>
              <a:rPr lang="en-CA" b="1" dirty="0"/>
              <a:t>diversion shots/birds are and why they are part of the tests.  Also, why diversion shots can be used at Senior but not diversion birds. </a:t>
            </a:r>
            <a:endParaRPr lang="en-CA" b="1" dirty="0" smtClean="0"/>
          </a:p>
          <a:p>
            <a:endParaRPr lang="en-CA" b="1" dirty="0"/>
          </a:p>
          <a:p>
            <a:r>
              <a:rPr lang="en-CA" dirty="0"/>
              <a:t>Diversions</a:t>
            </a:r>
          </a:p>
          <a:p>
            <a:pPr marL="171450" indent="-171450">
              <a:buFont typeface="Arial" panose="020B0604020202020204" pitchFamily="34" charset="0"/>
              <a:buChar char="•"/>
            </a:pPr>
            <a:r>
              <a:rPr lang="en-CA" dirty="0"/>
              <a:t>A diversion bird is thrown while the dog is out actively working in the field, not on the line.  It diverts the dog from their task at hand as the task occurs.</a:t>
            </a:r>
          </a:p>
          <a:p>
            <a:endParaRPr lang="en-CA" dirty="0"/>
          </a:p>
          <a:p>
            <a:pPr marL="171450" indent="-171450">
              <a:buFont typeface="Arial" panose="020B0604020202020204" pitchFamily="34" charset="0"/>
              <a:buChar char="•"/>
            </a:pPr>
            <a:r>
              <a:rPr lang="en-CA" dirty="0"/>
              <a:t>A poison bird is a mark as it is marked from the line.  The term poison bird is used to describe the concept of leaving the mark in the field while picking up a blind.</a:t>
            </a:r>
          </a:p>
          <a:p>
            <a:endParaRPr lang="en-CA" b="1" dirty="0"/>
          </a:p>
          <a:p>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8</a:t>
            </a:fld>
            <a:endParaRPr lang="en-CA"/>
          </a:p>
        </p:txBody>
      </p:sp>
    </p:spTree>
    <p:extLst>
      <p:ext uri="{BB962C8B-B14F-4D97-AF65-F5344CB8AC3E}">
        <p14:creationId xmlns:p14="http://schemas.microsoft.com/office/powerpoint/2010/main" val="882803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9</a:t>
            </a:fld>
            <a:endParaRPr lang="en-CA"/>
          </a:p>
        </p:txBody>
      </p:sp>
    </p:spTree>
    <p:extLst>
      <p:ext uri="{BB962C8B-B14F-4D97-AF65-F5344CB8AC3E}">
        <p14:creationId xmlns:p14="http://schemas.microsoft.com/office/powerpoint/2010/main" val="227362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9AB3D9-EEF0-4085-A289-A1C48ABDC885}" type="datetime1">
              <a:rPr lang="en-CA" smtClean="0"/>
              <a:t>2018-07-01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0C901F-79FB-424A-A6EB-9A29C91815C9}" type="datetime1">
              <a:rPr lang="en-CA" smtClean="0"/>
              <a:t>2018-07-01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5B3E7-587D-454C-AA59-7355399B6719}" type="datetime1">
              <a:rPr lang="en-CA" smtClean="0"/>
              <a:t>2018-07-01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D1BC7-B01E-4B02-8A54-BBDEF30EE152}" type="datetime1">
              <a:rPr lang="en-CA" smtClean="0"/>
              <a:t>2018-07-01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3D08C-2BD9-4F87-94CA-51E5FE1B0319}" type="datetime1">
              <a:rPr lang="en-CA" smtClean="0"/>
              <a:t>2018-07-01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9F5C7F-DAAF-4DE0-A320-BCF422671364}" type="datetime1">
              <a:rPr lang="en-CA" smtClean="0"/>
              <a:t>2018-07-01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AD7A86-C304-44D3-A9E0-06ADC66799BD}" type="datetime1">
              <a:rPr lang="en-CA" smtClean="0"/>
              <a:t>2018-07-01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893982-59CA-49EA-B2D2-4208EBE2EC2A}" type="datetime1">
              <a:rPr lang="en-CA" smtClean="0"/>
              <a:t>2018-07-01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2842D-26B6-4474-8579-968587353EC3}" type="datetime1">
              <a:rPr lang="en-CA" smtClean="0"/>
              <a:t>2018-07-01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F7C93E-294F-42A6-B27B-2457AA894893}" type="datetime1">
              <a:rPr lang="en-CA" smtClean="0"/>
              <a:t>2018-07-01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4696958-A79D-4814-8D1C-6A5C08BA43B2}" type="slidenum">
              <a:rPr lang="en-CA" smtClean="0"/>
              <a:t>‹#›</a:t>
            </a:fld>
            <a:endParaRPr lang="en-CA"/>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BED097E-8578-4683-9A14-7857FC3B6548}" type="datetime1">
              <a:rPr lang="en-CA" smtClean="0"/>
              <a:t>2018-07-01</a:t>
            </a:fld>
            <a:endParaRPr lang="en-CA"/>
          </a:p>
        </p:txBody>
      </p:sp>
      <p:sp>
        <p:nvSpPr>
          <p:cNvPr id="9" name="Slide Number Placeholder 8"/>
          <p:cNvSpPr>
            <a:spLocks noGrp="1"/>
          </p:cNvSpPr>
          <p:nvPr>
            <p:ph type="sldNum" sz="quarter" idx="11"/>
          </p:nvPr>
        </p:nvSpPr>
        <p:spPr/>
        <p:txBody>
          <a:bodyPr/>
          <a:lstStyle/>
          <a:p>
            <a:fld id="{14696958-A79D-4814-8D1C-6A5C08BA43B2}" type="slidenum">
              <a:rPr lang="en-CA" smtClean="0"/>
              <a:t>‹#›</a:t>
            </a:fld>
            <a:endParaRPr lang="en-CA"/>
          </a:p>
        </p:txBody>
      </p:sp>
      <p:sp>
        <p:nvSpPr>
          <p:cNvPr id="10" name="Footer Placeholder 9"/>
          <p:cNvSpPr>
            <a:spLocks noGrp="1"/>
          </p:cNvSpPr>
          <p:nvPr>
            <p:ph type="ftr" sz="quarter" idx="12"/>
          </p:nvPr>
        </p:nvSpPr>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2">
                <a:tint val="90000"/>
              </a:schemeClr>
            </a:gs>
            <a:gs pos="100000">
              <a:schemeClr val="bg2">
                <a:shade val="100000"/>
                <a:satMod val="115000"/>
                <a:alpha val="1000"/>
              </a:schemeClr>
            </a:gs>
            <a:gs pos="100000">
              <a:schemeClr val="bg2">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4696958-A79D-4814-8D1C-6A5C08BA43B2}" type="slidenum">
              <a:rPr lang="en-CA" smtClean="0"/>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C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C7A63E7-A074-4777-BF28-F20052B49019}" type="datetime1">
              <a:rPr lang="en-CA" smtClean="0"/>
              <a:t>2018-07-01</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276872"/>
            <a:ext cx="7978080" cy="2592288"/>
          </a:xfrm>
        </p:spPr>
        <p:txBody>
          <a:bodyPr/>
          <a:lstStyle/>
          <a:p>
            <a:r>
              <a:rPr lang="en-CA" b="1" dirty="0" smtClean="0"/>
              <a:t/>
            </a:r>
            <a:br>
              <a:rPr lang="en-CA" b="1" dirty="0" smtClean="0"/>
            </a:br>
            <a:r>
              <a:rPr lang="en-CA" b="1" dirty="0"/>
              <a:t/>
            </a:r>
            <a:br>
              <a:rPr lang="en-CA" b="1" dirty="0"/>
            </a:br>
            <a:r>
              <a:rPr lang="en-CA" b="1" dirty="0" smtClean="0"/>
              <a:t/>
            </a:r>
            <a:br>
              <a:rPr lang="en-CA" b="1" dirty="0" smtClean="0"/>
            </a:br>
            <a:r>
              <a:rPr lang="en-CA" b="1" dirty="0"/>
              <a:t/>
            </a:r>
            <a:br>
              <a:rPr lang="en-CA" b="1" dirty="0"/>
            </a:br>
            <a:r>
              <a:rPr lang="en-CA" sz="6000" b="1" dirty="0" smtClean="0"/>
              <a:t>CANADIAN </a:t>
            </a:r>
            <a:br>
              <a:rPr lang="en-CA" sz="6000" b="1" dirty="0" smtClean="0"/>
            </a:br>
            <a:r>
              <a:rPr lang="en-CA" sz="6000" b="1" dirty="0" smtClean="0"/>
              <a:t>NATIONAL MASTER</a:t>
            </a:r>
            <a:r>
              <a:rPr lang="en-CA" b="1" dirty="0" smtClean="0"/>
              <a:t/>
            </a:r>
            <a:br>
              <a:rPr lang="en-CA" b="1" dirty="0" smtClean="0"/>
            </a:br>
            <a:r>
              <a:rPr lang="en-CA" b="1" dirty="0" smtClean="0"/>
              <a:t/>
            </a:r>
            <a:br>
              <a:rPr lang="en-CA" b="1" dirty="0" smtClean="0"/>
            </a:br>
            <a:endParaRPr lang="en-CA" sz="4800" dirty="0"/>
          </a:p>
        </p:txBody>
      </p:sp>
      <p:sp>
        <p:nvSpPr>
          <p:cNvPr id="3" name="Subtitle 2"/>
          <p:cNvSpPr>
            <a:spLocks noGrp="1"/>
          </p:cNvSpPr>
          <p:nvPr>
            <p:ph type="subTitle" idx="1"/>
          </p:nvPr>
        </p:nvSpPr>
        <p:spPr>
          <a:xfrm>
            <a:off x="107504" y="4380736"/>
            <a:ext cx="8208912" cy="1064488"/>
          </a:xfrm>
        </p:spPr>
        <p:txBody>
          <a:bodyPr>
            <a:noAutofit/>
          </a:bodyPr>
          <a:lstStyle/>
          <a:p>
            <a:pPr algn="ctr"/>
            <a:r>
              <a:rPr lang="en-CA" sz="4400" b="1" dirty="0" smtClean="0">
                <a:solidFill>
                  <a:schemeClr val="accent1">
                    <a:lumMod val="75000"/>
                  </a:schemeClr>
                </a:solidFill>
                <a:latin typeface="Cambria" panose="02040503050406030204" pitchFamily="18" charset="0"/>
              </a:rPr>
              <a:t>CKC SENIOR HUNT </a:t>
            </a:r>
            <a:r>
              <a:rPr lang="en-CA" sz="4400" b="1" dirty="0">
                <a:solidFill>
                  <a:schemeClr val="accent1">
                    <a:lumMod val="75000"/>
                  </a:schemeClr>
                </a:solidFill>
                <a:latin typeface="Cambria" panose="02040503050406030204" pitchFamily="18" charset="0"/>
              </a:rPr>
              <a:t>TESTS </a:t>
            </a:r>
          </a:p>
          <a:p>
            <a:pPr algn="ctr"/>
            <a:r>
              <a:rPr lang="en-CA" sz="4400" b="1" dirty="0" smtClean="0">
                <a:solidFill>
                  <a:schemeClr val="accent1">
                    <a:lumMod val="75000"/>
                  </a:schemeClr>
                </a:solidFill>
                <a:latin typeface="Cambria" panose="02040503050406030204" pitchFamily="18" charset="0"/>
              </a:rPr>
              <a:t>2018</a:t>
            </a:r>
          </a:p>
          <a:p>
            <a:pPr algn="ctr"/>
            <a:r>
              <a:rPr lang="en-CA" b="1" dirty="0" smtClean="0">
                <a:solidFill>
                  <a:schemeClr val="accent1">
                    <a:lumMod val="75000"/>
                  </a:schemeClr>
                </a:solidFill>
                <a:latin typeface="Cambria" panose="02040503050406030204" pitchFamily="18" charset="0"/>
              </a:rPr>
              <a:t>(Short Version)</a:t>
            </a:r>
            <a:endParaRPr lang="en-CA" b="1" dirty="0">
              <a:solidFill>
                <a:schemeClr val="accent1">
                  <a:lumMod val="75000"/>
                </a:schemeClr>
              </a:solidFill>
              <a:latin typeface="Cambria" panose="020405030504060302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987" y="404664"/>
            <a:ext cx="2379341" cy="17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97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Senior Test Design Considerations: Cont’d</a:t>
            </a:r>
            <a:endParaRPr lang="en-CA" dirty="0"/>
          </a:p>
        </p:txBody>
      </p:sp>
      <p:sp>
        <p:nvSpPr>
          <p:cNvPr id="3" name="Content Placeholder 2"/>
          <p:cNvSpPr>
            <a:spLocks noGrp="1"/>
          </p:cNvSpPr>
          <p:nvPr>
            <p:ph idx="1"/>
          </p:nvPr>
        </p:nvSpPr>
        <p:spPr/>
        <p:txBody>
          <a:bodyPr>
            <a:normAutofit lnSpcReduction="10000"/>
          </a:bodyPr>
          <a:lstStyle/>
          <a:p>
            <a:r>
              <a:rPr lang="en-CA" dirty="0" smtClean="0"/>
              <a:t>Blinds</a:t>
            </a:r>
          </a:p>
          <a:p>
            <a:pPr lvl="1"/>
            <a:r>
              <a:rPr lang="en-CA" dirty="0" smtClean="0"/>
              <a:t>May </a:t>
            </a:r>
            <a:r>
              <a:rPr lang="en-CA" dirty="0"/>
              <a:t>be run as a double blind: </a:t>
            </a:r>
            <a:r>
              <a:rPr lang="en-CA" dirty="0" smtClean="0"/>
              <a:t>one on </a:t>
            </a:r>
            <a:r>
              <a:rPr lang="en-CA" dirty="0"/>
              <a:t>land and </a:t>
            </a:r>
            <a:r>
              <a:rPr lang="en-CA" dirty="0" smtClean="0"/>
              <a:t>one on </a:t>
            </a:r>
            <a:r>
              <a:rPr lang="en-CA" dirty="0"/>
              <a:t>water</a:t>
            </a:r>
          </a:p>
          <a:p>
            <a:pPr lvl="1"/>
            <a:r>
              <a:rPr lang="en-CA" dirty="0" smtClean="0"/>
              <a:t>Should </a:t>
            </a:r>
            <a:r>
              <a:rPr lang="en-CA" dirty="0"/>
              <a:t>be no longer than </a:t>
            </a:r>
            <a:r>
              <a:rPr lang="en-CA" b="1" dirty="0"/>
              <a:t>73.1m (80 yards) and be as open as possible</a:t>
            </a:r>
          </a:p>
          <a:p>
            <a:pPr lvl="1"/>
            <a:r>
              <a:rPr lang="en-CA" dirty="0"/>
              <a:t>Blinds should be run on grounds separate from marks</a:t>
            </a:r>
          </a:p>
          <a:p>
            <a:pPr lvl="1"/>
            <a:r>
              <a:rPr lang="en-CA" dirty="0" smtClean="0"/>
              <a:t>If not </a:t>
            </a:r>
            <a:r>
              <a:rPr lang="en-CA" dirty="0"/>
              <a:t>possible to use separate grounds for the blinds, judges MUST ensure previous marks do not influence or interfere with the blind</a:t>
            </a:r>
          </a:p>
          <a:p>
            <a:pPr lvl="1"/>
            <a:r>
              <a:rPr lang="en-CA" dirty="0" smtClean="0"/>
              <a:t>No </a:t>
            </a:r>
            <a:r>
              <a:rPr lang="en-CA" dirty="0"/>
              <a:t>blind is to be run between the marks</a:t>
            </a:r>
          </a:p>
          <a:p>
            <a:pPr lvl="1"/>
            <a:r>
              <a:rPr lang="en-CA" dirty="0" smtClean="0"/>
              <a:t>If the same piece of land or water is used for both blinds and marks, blinds MUST be run first</a:t>
            </a:r>
          </a:p>
          <a:p>
            <a:pPr lvl="1"/>
            <a:r>
              <a:rPr lang="en-CA" dirty="0" smtClean="0"/>
              <a:t>On water, shoreline blinds, heavy cover and re-entries are to be avoided</a:t>
            </a:r>
          </a:p>
          <a:p>
            <a:pPr lvl="1"/>
            <a:r>
              <a:rPr lang="en-CA" dirty="0" smtClean="0"/>
              <a:t>The line should be as close to the water as possible to avoid </a:t>
            </a:r>
            <a:r>
              <a:rPr lang="en-CA" dirty="0" err="1" smtClean="0"/>
              <a:t>cheaty</a:t>
            </a:r>
            <a:r>
              <a:rPr lang="en-CA" dirty="0" smtClean="0"/>
              <a:t> entries </a:t>
            </a:r>
          </a:p>
          <a:p>
            <a:pPr marL="114300" indent="0">
              <a:buNone/>
            </a:pPr>
            <a:endParaRPr lang="en-CA" dirty="0" smtClean="0"/>
          </a:p>
        </p:txBody>
      </p:sp>
      <p:sp>
        <p:nvSpPr>
          <p:cNvPr id="4" name="Slide Number Placeholder 3"/>
          <p:cNvSpPr>
            <a:spLocks noGrp="1"/>
          </p:cNvSpPr>
          <p:nvPr>
            <p:ph type="sldNum" sz="quarter" idx="12"/>
          </p:nvPr>
        </p:nvSpPr>
        <p:spPr/>
        <p:txBody>
          <a:bodyPr/>
          <a:lstStyle/>
          <a:p>
            <a:fld id="{14696958-A79D-4814-8D1C-6A5C08BA43B2}" type="slidenum">
              <a:rPr lang="en-CA" smtClean="0"/>
              <a:t>10</a:t>
            </a:fld>
            <a:endParaRPr lang="en-CA"/>
          </a:p>
        </p:txBody>
      </p:sp>
    </p:spTree>
    <p:extLst>
      <p:ext uri="{BB962C8B-B14F-4D97-AF65-F5344CB8AC3E}">
        <p14:creationId xmlns:p14="http://schemas.microsoft.com/office/powerpoint/2010/main" val="79361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Senior Test Design Considerations: Cont’d</a:t>
            </a:r>
            <a:endParaRPr lang="en-CA" dirty="0"/>
          </a:p>
        </p:txBody>
      </p:sp>
      <p:sp>
        <p:nvSpPr>
          <p:cNvPr id="3" name="Content Placeholder 2"/>
          <p:cNvSpPr>
            <a:spLocks noGrp="1"/>
          </p:cNvSpPr>
          <p:nvPr>
            <p:ph idx="1"/>
          </p:nvPr>
        </p:nvSpPr>
        <p:spPr/>
        <p:txBody>
          <a:bodyPr>
            <a:normAutofit/>
          </a:bodyPr>
          <a:lstStyle/>
          <a:p>
            <a:r>
              <a:rPr lang="en-CA" dirty="0" smtClean="0"/>
              <a:t>Upland</a:t>
            </a:r>
          </a:p>
          <a:p>
            <a:pPr lvl="1"/>
            <a:r>
              <a:rPr lang="en-CA" dirty="0" smtClean="0"/>
              <a:t>Dead birds shall be used</a:t>
            </a:r>
          </a:p>
          <a:p>
            <a:pPr lvl="1"/>
            <a:r>
              <a:rPr lang="en-CA" dirty="0"/>
              <a:t>T</a:t>
            </a:r>
            <a:r>
              <a:rPr lang="en-CA" dirty="0" smtClean="0"/>
              <a:t>he </a:t>
            </a:r>
            <a:r>
              <a:rPr lang="en-CA" dirty="0"/>
              <a:t>dog shall </a:t>
            </a:r>
            <a:r>
              <a:rPr lang="en-CA" dirty="0" smtClean="0"/>
              <a:t>be required to locate </a:t>
            </a:r>
            <a:r>
              <a:rPr lang="en-CA" dirty="0"/>
              <a:t>birds as in </a:t>
            </a:r>
            <a:r>
              <a:rPr lang="en-CA" dirty="0" smtClean="0"/>
              <a:t>typical </a:t>
            </a:r>
            <a:r>
              <a:rPr lang="en-CA" dirty="0"/>
              <a:t>upland </a:t>
            </a:r>
            <a:r>
              <a:rPr lang="en-CA" dirty="0" smtClean="0"/>
              <a:t>hunting</a:t>
            </a:r>
          </a:p>
          <a:p>
            <a:pPr lvl="1"/>
            <a:r>
              <a:rPr lang="en-CA" dirty="0" smtClean="0"/>
              <a:t>Both dog and handler should maintain </a:t>
            </a:r>
            <a:r>
              <a:rPr lang="en-CA" dirty="0"/>
              <a:t>gun </a:t>
            </a:r>
            <a:r>
              <a:rPr lang="en-CA" dirty="0" smtClean="0"/>
              <a:t>range</a:t>
            </a:r>
          </a:p>
          <a:p>
            <a:pPr lvl="1"/>
            <a:r>
              <a:rPr lang="en-CA" dirty="0" smtClean="0"/>
              <a:t>One to three birds must be placed in cover within the test area</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11</a:t>
            </a:fld>
            <a:endParaRPr lang="en-CA"/>
          </a:p>
        </p:txBody>
      </p:sp>
      <p:pic>
        <p:nvPicPr>
          <p:cNvPr id="6" name="Picture 2" descr="C:\Users\Martin\Desktop\Upl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5" y="4365104"/>
            <a:ext cx="3096345" cy="1979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10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 General</a:t>
            </a:r>
            <a:endParaRPr lang="en-CA" dirty="0"/>
          </a:p>
        </p:txBody>
      </p:sp>
      <p:sp>
        <p:nvSpPr>
          <p:cNvPr id="3" name="Content Placeholder 2"/>
          <p:cNvSpPr>
            <a:spLocks noGrp="1"/>
          </p:cNvSpPr>
          <p:nvPr>
            <p:ph idx="1"/>
          </p:nvPr>
        </p:nvSpPr>
        <p:spPr>
          <a:xfrm>
            <a:off x="457200" y="1574548"/>
            <a:ext cx="7620000" cy="5008314"/>
          </a:xfrm>
        </p:spPr>
        <p:txBody>
          <a:bodyPr>
            <a:normAutofit/>
          </a:bodyPr>
          <a:lstStyle/>
          <a:p>
            <a:r>
              <a:rPr lang="en-CA" dirty="0" smtClean="0"/>
              <a:t>A retriever’s prime purpose is to get bird to hand as quickly as possible in a pleasing and obedient manner using both natural and trained abilities</a:t>
            </a:r>
          </a:p>
          <a:p>
            <a:r>
              <a:rPr lang="en-CA" dirty="0" smtClean="0"/>
              <a:t>Judges must numerically evaluate, each out of 10, the following defined set of abilities against a standard as described in the CKC Rules and Regulations</a:t>
            </a:r>
          </a:p>
          <a:p>
            <a:pPr lvl="1">
              <a:buFont typeface="Wingdings" panose="05000000000000000000" pitchFamily="2" charset="2"/>
              <a:buChar char="Ø"/>
            </a:pPr>
            <a:r>
              <a:rPr lang="en-CA" dirty="0" smtClean="0"/>
              <a:t>Marking</a:t>
            </a:r>
          </a:p>
          <a:p>
            <a:pPr lvl="1">
              <a:buFont typeface="Wingdings" panose="05000000000000000000" pitchFamily="2" charset="2"/>
              <a:buChar char="Ø"/>
            </a:pPr>
            <a:r>
              <a:rPr lang="en-CA" dirty="0" smtClean="0"/>
              <a:t>Style</a:t>
            </a:r>
          </a:p>
          <a:p>
            <a:pPr lvl="1">
              <a:buFont typeface="Wingdings" panose="05000000000000000000" pitchFamily="2" charset="2"/>
              <a:buChar char="Ø"/>
            </a:pPr>
            <a:r>
              <a:rPr lang="en-CA" dirty="0" smtClean="0"/>
              <a:t>Perseverance</a:t>
            </a:r>
          </a:p>
          <a:p>
            <a:pPr lvl="1">
              <a:buFont typeface="Wingdings" panose="05000000000000000000" pitchFamily="2" charset="2"/>
              <a:buChar char="Ø"/>
            </a:pPr>
            <a:r>
              <a:rPr lang="en-CA" dirty="0" smtClean="0"/>
              <a:t>Training </a:t>
            </a:r>
          </a:p>
          <a:p>
            <a:r>
              <a:rPr lang="en-CA" dirty="0" smtClean="0"/>
              <a:t>These abilities will be NOT be graded in relation to the performance of the other dogs</a:t>
            </a:r>
          </a:p>
          <a:p>
            <a:r>
              <a:rPr lang="en-CA" dirty="0" smtClean="0"/>
              <a:t>Scores must be shown to handlers upon request</a:t>
            </a:r>
          </a:p>
        </p:txBody>
      </p:sp>
      <p:sp>
        <p:nvSpPr>
          <p:cNvPr id="4" name="Slide Number Placeholder 3"/>
          <p:cNvSpPr>
            <a:spLocks noGrp="1"/>
          </p:cNvSpPr>
          <p:nvPr>
            <p:ph type="sldNum" sz="quarter" idx="12"/>
          </p:nvPr>
        </p:nvSpPr>
        <p:spPr/>
        <p:txBody>
          <a:bodyPr/>
          <a:lstStyle/>
          <a:p>
            <a:fld id="{14696958-A79D-4814-8D1C-6A5C08BA43B2}" type="slidenum">
              <a:rPr lang="en-CA" smtClean="0"/>
              <a:t>12</a:t>
            </a:fld>
            <a:endParaRPr lang="en-CA"/>
          </a:p>
        </p:txBody>
      </p:sp>
    </p:spTree>
    <p:extLst>
      <p:ext uri="{BB962C8B-B14F-4D97-AF65-F5344CB8AC3E}">
        <p14:creationId xmlns:p14="http://schemas.microsoft.com/office/powerpoint/2010/main" val="3510517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 General</a:t>
            </a:r>
            <a:endParaRPr lang="en-CA" dirty="0"/>
          </a:p>
        </p:txBody>
      </p:sp>
      <p:sp>
        <p:nvSpPr>
          <p:cNvPr id="3" name="Content Placeholder 2"/>
          <p:cNvSpPr>
            <a:spLocks noGrp="1"/>
          </p:cNvSpPr>
          <p:nvPr>
            <p:ph idx="1"/>
          </p:nvPr>
        </p:nvSpPr>
        <p:spPr>
          <a:xfrm>
            <a:off x="457200" y="1600200"/>
            <a:ext cx="7620000" cy="5141168"/>
          </a:xfrm>
        </p:spPr>
        <p:txBody>
          <a:bodyPr>
            <a:normAutofit/>
          </a:bodyPr>
          <a:lstStyle/>
          <a:p>
            <a:r>
              <a:rPr lang="en-CA" dirty="0"/>
              <a:t>Trainability, as evidenced in steadiness, control, response and delivery, must be assessed to a greater degree than in Junior</a:t>
            </a:r>
          </a:p>
          <a:p>
            <a:r>
              <a:rPr lang="en-CA" dirty="0" smtClean="0"/>
              <a:t>To qualify, an average score of 7 for the whole test (all series) must be achieved and must NOT include a score below 5 in any one ability (Marking, Style, Perseverance, Training)</a:t>
            </a:r>
          </a:p>
          <a:p>
            <a:r>
              <a:rPr lang="en-CA" dirty="0" smtClean="0"/>
              <a:t>When a dog is graded “0” by two judges on the same ability, it shall not be called back</a:t>
            </a:r>
          </a:p>
          <a:p>
            <a:r>
              <a:rPr lang="en-CA" dirty="0" smtClean="0"/>
              <a:t>A zero score is different from a non-score</a:t>
            </a:r>
          </a:p>
          <a:p>
            <a:pPr lvl="1"/>
            <a:r>
              <a:rPr lang="en-CA" dirty="0" smtClean="0"/>
              <a:t>A “0” indicates that the dog had an opportunity to exhibit an ability but failed to do so</a:t>
            </a:r>
          </a:p>
          <a:p>
            <a:pPr lvl="1"/>
            <a:r>
              <a:rPr lang="en-CA" dirty="0" smtClean="0"/>
              <a:t>A “non-score” indicates that an </a:t>
            </a:r>
            <a:r>
              <a:rPr lang="en-CA" b="1" dirty="0" smtClean="0"/>
              <a:t>opportunity for the dog to exhibit an ability did not present itself </a:t>
            </a:r>
          </a:p>
          <a:p>
            <a:r>
              <a:rPr lang="en-CA" dirty="0" smtClean="0"/>
              <a:t>The </a:t>
            </a:r>
            <a:r>
              <a:rPr lang="en-CA" dirty="0"/>
              <a:t>ability to mark is of primary </a:t>
            </a:r>
            <a:r>
              <a:rPr lang="en-CA" dirty="0" smtClean="0"/>
              <a:t>importance</a:t>
            </a:r>
          </a:p>
          <a:p>
            <a:r>
              <a:rPr lang="en-CA" dirty="0"/>
              <a:t>Birds located by the dog must be retrieved to </a:t>
            </a:r>
            <a:r>
              <a:rPr lang="en-CA" dirty="0" smtClean="0"/>
              <a:t>hand</a:t>
            </a:r>
            <a:endParaRPr lang="en-CA" dirty="0"/>
          </a:p>
          <a:p>
            <a:pPr marL="114300" indent="0">
              <a:buNone/>
            </a:pPr>
            <a:endParaRPr lang="en-CA" dirty="0"/>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13</a:t>
            </a:fld>
            <a:endParaRPr lang="en-CA"/>
          </a:p>
        </p:txBody>
      </p:sp>
    </p:spTree>
    <p:extLst>
      <p:ext uri="{BB962C8B-B14F-4D97-AF65-F5344CB8AC3E}">
        <p14:creationId xmlns:p14="http://schemas.microsoft.com/office/powerpoint/2010/main" val="1882916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 General Cont’d</a:t>
            </a:r>
            <a:endParaRPr lang="en-CA" dirty="0"/>
          </a:p>
        </p:txBody>
      </p:sp>
      <p:sp>
        <p:nvSpPr>
          <p:cNvPr id="3" name="Content Placeholder 2"/>
          <p:cNvSpPr>
            <a:spLocks noGrp="1"/>
          </p:cNvSpPr>
          <p:nvPr>
            <p:ph idx="1"/>
          </p:nvPr>
        </p:nvSpPr>
        <p:spPr>
          <a:xfrm>
            <a:off x="457200" y="1600200"/>
            <a:ext cx="7715200" cy="5141168"/>
          </a:xfrm>
        </p:spPr>
        <p:txBody>
          <a:bodyPr>
            <a:normAutofit/>
          </a:bodyPr>
          <a:lstStyle/>
          <a:p>
            <a:r>
              <a:rPr lang="en-CA" dirty="0" smtClean="0"/>
              <a:t>It is sufficient cause to grade a dog “0” in marking or perseverance (unless judge feels valid mitigating circumstances exist) if a dog, having been sent to retrieve a mark,</a:t>
            </a:r>
          </a:p>
          <a:p>
            <a:pPr lvl="1"/>
            <a:r>
              <a:rPr lang="en-CA" dirty="0" smtClean="0"/>
              <a:t>Returns to its handler before finding a bird, with or without having been called in, except when dog is confused as to whether it was really ordered to retrieve;</a:t>
            </a:r>
          </a:p>
          <a:p>
            <a:pPr lvl="1"/>
            <a:r>
              <a:rPr lang="en-CA" dirty="0" smtClean="0"/>
              <a:t>Stops its hunt; or</a:t>
            </a:r>
          </a:p>
          <a:p>
            <a:pPr lvl="1"/>
            <a:r>
              <a:rPr lang="en-CA" dirty="0" smtClean="0"/>
              <a:t>Fails to pick the bird up after finding it </a:t>
            </a:r>
            <a:endParaRPr lang="en-CA" dirty="0"/>
          </a:p>
          <a:p>
            <a:pPr marL="114300" indent="0">
              <a:buNone/>
            </a:pPr>
            <a:endParaRPr lang="en-CA" dirty="0"/>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14</a:t>
            </a:fld>
            <a:endParaRPr lang="en-CA"/>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4696544"/>
            <a:ext cx="2743200" cy="1828800"/>
          </a:xfrm>
          <a:prstGeom prst="rect">
            <a:avLst/>
          </a:prstGeom>
        </p:spPr>
      </p:pic>
    </p:spTree>
    <p:extLst>
      <p:ext uri="{BB962C8B-B14F-4D97-AF65-F5344CB8AC3E}">
        <p14:creationId xmlns:p14="http://schemas.microsoft.com/office/powerpoint/2010/main" val="227859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 General Cont’d</a:t>
            </a:r>
            <a:endParaRPr lang="en-CA" dirty="0"/>
          </a:p>
        </p:txBody>
      </p:sp>
      <p:sp>
        <p:nvSpPr>
          <p:cNvPr id="3" name="Content Placeholder 2"/>
          <p:cNvSpPr>
            <a:spLocks noGrp="1"/>
          </p:cNvSpPr>
          <p:nvPr>
            <p:ph idx="1"/>
          </p:nvPr>
        </p:nvSpPr>
        <p:spPr/>
        <p:txBody>
          <a:bodyPr/>
          <a:lstStyle/>
          <a:p>
            <a:r>
              <a:rPr lang="en-CA" dirty="0"/>
              <a:t>Any of the Serious Dog Faults described in section 16.3.1 of the CKC Rules and Regulations can be cause to award a dog “0” in the relevant scoring </a:t>
            </a:r>
            <a:r>
              <a:rPr lang="en-CA" dirty="0" smtClean="0"/>
              <a:t>category</a:t>
            </a:r>
            <a:endParaRPr lang="en-CA" dirty="0"/>
          </a:p>
          <a:p>
            <a:r>
              <a:rPr lang="en-CA" dirty="0"/>
              <a:t>Repeated incidences of moderate and/or minor dog faults in sections 16.4 and 16.5 can also accumulate to be more serious in nature to the point of being </a:t>
            </a:r>
            <a:r>
              <a:rPr lang="en-CA" dirty="0" smtClean="0"/>
              <a:t>non-qualifying</a:t>
            </a:r>
          </a:p>
          <a:p>
            <a:r>
              <a:rPr lang="en-CA" dirty="0" smtClean="0"/>
              <a:t>See </a:t>
            </a:r>
            <a:r>
              <a:rPr lang="en-CA" dirty="0"/>
              <a:t>section on </a:t>
            </a:r>
            <a:r>
              <a:rPr lang="en-CA" b="1" dirty="0"/>
              <a:t>Performance Standards and Fault </a:t>
            </a:r>
            <a:r>
              <a:rPr lang="en-CA" b="1" dirty="0" smtClean="0"/>
              <a:t>Classification </a:t>
            </a:r>
            <a:r>
              <a:rPr lang="en-CA" dirty="0" smtClean="0"/>
              <a:t>in this presentation for detail</a:t>
            </a:r>
          </a:p>
          <a:p>
            <a:endParaRPr lang="en-CA" dirty="0"/>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15</a:t>
            </a:fld>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4743146"/>
            <a:ext cx="2664296" cy="1998222"/>
          </a:xfrm>
          <a:prstGeom prst="rect">
            <a:avLst/>
          </a:prstGeom>
        </p:spPr>
      </p:pic>
    </p:spTree>
    <p:extLst>
      <p:ext uri="{BB962C8B-B14F-4D97-AF65-F5344CB8AC3E}">
        <p14:creationId xmlns:p14="http://schemas.microsoft.com/office/powerpoint/2010/main" val="4188989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 Talking to the Dog</a:t>
            </a:r>
            <a:endParaRPr lang="en-CA" dirty="0"/>
          </a:p>
        </p:txBody>
      </p:sp>
      <p:sp>
        <p:nvSpPr>
          <p:cNvPr id="3" name="Content Placeholder 2"/>
          <p:cNvSpPr>
            <a:spLocks noGrp="1"/>
          </p:cNvSpPr>
          <p:nvPr>
            <p:ph idx="1"/>
          </p:nvPr>
        </p:nvSpPr>
        <p:spPr>
          <a:xfrm>
            <a:off x="457200" y="1600200"/>
            <a:ext cx="7620000" cy="4997152"/>
          </a:xfrm>
        </p:spPr>
        <p:txBody>
          <a:bodyPr>
            <a:normAutofit/>
          </a:bodyPr>
          <a:lstStyle/>
          <a:p>
            <a:r>
              <a:rPr lang="en-CA" dirty="0" smtClean="0"/>
              <a:t>In Senior, it is desirable that the handlers of both working and honouring dogs remain silent from the time the first shot is fired until the dog is released by the judge</a:t>
            </a:r>
          </a:p>
          <a:p>
            <a:r>
              <a:rPr lang="en-CA" dirty="0" smtClean="0"/>
              <a:t>However, the handler may very quietly give an occasional command without incurring a penalty</a:t>
            </a:r>
          </a:p>
          <a:p>
            <a:r>
              <a:rPr lang="en-CA" dirty="0" smtClean="0"/>
              <a:t>Talking to the dog in Senior is considered a minor fault</a:t>
            </a:r>
          </a:p>
          <a:p>
            <a:endParaRPr lang="en-CA" dirty="0"/>
          </a:p>
          <a:p>
            <a:pPr marL="114300" indent="0">
              <a:buNone/>
            </a:pPr>
            <a:endParaRPr lang="en-CA" dirty="0" smtClean="0"/>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16</a:t>
            </a:fld>
            <a:endParaRPr lang="en-CA"/>
          </a:p>
        </p:txBody>
      </p:sp>
      <p:pic>
        <p:nvPicPr>
          <p:cNvPr id="5" name="Picture 2" descr="C:\Users\Martin\Desktop\Flat co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647" y="4293096"/>
            <a:ext cx="3131497" cy="2071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139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a:t>
            </a:r>
            <a:br>
              <a:rPr lang="en-CA" dirty="0" smtClean="0"/>
            </a:br>
            <a:r>
              <a:rPr lang="en-CA" dirty="0" smtClean="0"/>
              <a:t>Recasting the Dog</a:t>
            </a:r>
            <a:endParaRPr lang="en-CA" dirty="0"/>
          </a:p>
        </p:txBody>
      </p:sp>
      <p:sp>
        <p:nvSpPr>
          <p:cNvPr id="3" name="Content Placeholder 2"/>
          <p:cNvSpPr>
            <a:spLocks noGrp="1"/>
          </p:cNvSpPr>
          <p:nvPr>
            <p:ph idx="1"/>
          </p:nvPr>
        </p:nvSpPr>
        <p:spPr>
          <a:xfrm>
            <a:off x="457200" y="1600200"/>
            <a:ext cx="7715200" cy="5213176"/>
          </a:xfrm>
        </p:spPr>
        <p:txBody>
          <a:bodyPr>
            <a:normAutofit lnSpcReduction="10000"/>
          </a:bodyPr>
          <a:lstStyle/>
          <a:p>
            <a:r>
              <a:rPr lang="en-CA" dirty="0" smtClean="0"/>
              <a:t>A Senior dog may be sent to retrieve more than once, but judges must consider this when evaluating marking and perseverance and normally calls for lower grades in these areas</a:t>
            </a:r>
          </a:p>
          <a:p>
            <a:r>
              <a:rPr lang="en-CA" dirty="0" smtClean="0"/>
              <a:t>A </a:t>
            </a:r>
            <a:r>
              <a:rPr lang="en-CA" dirty="0"/>
              <a:t>recast occurs when a dog makes a start toward a marked fall, but stops within a short distance of the line (approx. 5 yards or 4.5 meters) and returns or is recalled to the handler after which the dog is sent to retrieve again</a:t>
            </a:r>
          </a:p>
          <a:p>
            <a:pPr lvl="1"/>
            <a:r>
              <a:rPr lang="en-CA" dirty="0"/>
              <a:t>This is often the result of the dog’s confusion as to whether it was sent to retrieve the first </a:t>
            </a:r>
            <a:r>
              <a:rPr lang="en-CA" dirty="0" smtClean="0"/>
              <a:t>time</a:t>
            </a:r>
          </a:p>
          <a:p>
            <a:r>
              <a:rPr lang="en-CA" dirty="0" smtClean="0"/>
              <a:t>It is NOT considered a recast when the dog goes to the area of the fall, fails to find the bird or blinks a bird it has found, and returns or is recalled to the handler</a:t>
            </a:r>
          </a:p>
          <a:p>
            <a:pPr lvl="1"/>
            <a:r>
              <a:rPr lang="en-CA" dirty="0" smtClean="0"/>
              <a:t>This must be regarded as a lack of perseverance and can merit grading the dog “0” in marking or perseverance unless the judges perceive valid mitigating circumstances</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17</a:t>
            </a:fld>
            <a:endParaRPr lang="en-CA"/>
          </a:p>
        </p:txBody>
      </p:sp>
    </p:spTree>
    <p:extLst>
      <p:ext uri="{BB962C8B-B14F-4D97-AF65-F5344CB8AC3E}">
        <p14:creationId xmlns:p14="http://schemas.microsoft.com/office/powerpoint/2010/main" val="586025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a:t>
            </a:r>
            <a:br>
              <a:rPr lang="en-CA" dirty="0" smtClean="0"/>
            </a:br>
            <a:r>
              <a:rPr lang="en-CA" dirty="0" smtClean="0"/>
              <a:t>Handling on Marks </a:t>
            </a:r>
            <a:endParaRPr lang="en-CA" dirty="0"/>
          </a:p>
        </p:txBody>
      </p:sp>
      <p:sp>
        <p:nvSpPr>
          <p:cNvPr id="3" name="Content Placeholder 2"/>
          <p:cNvSpPr>
            <a:spLocks noGrp="1"/>
          </p:cNvSpPr>
          <p:nvPr>
            <p:ph idx="1"/>
          </p:nvPr>
        </p:nvSpPr>
        <p:spPr>
          <a:xfrm>
            <a:off x="457200" y="1600200"/>
            <a:ext cx="7620000" cy="5141168"/>
          </a:xfrm>
        </p:spPr>
        <p:txBody>
          <a:bodyPr>
            <a:normAutofit/>
          </a:bodyPr>
          <a:lstStyle/>
          <a:p>
            <a:r>
              <a:rPr lang="en-CA" dirty="0" smtClean="0"/>
              <a:t>Perseverance should be encouraged on marked retrieves, however, dogs may be handled on marks</a:t>
            </a:r>
          </a:p>
          <a:p>
            <a:r>
              <a:rPr lang="en-CA" dirty="0" smtClean="0"/>
              <a:t>Excessive handling requires a lower score in perseverance</a:t>
            </a:r>
          </a:p>
          <a:p>
            <a:r>
              <a:rPr lang="en-CA" dirty="0" smtClean="0"/>
              <a:t>A dog which proceeds to the area of the fall and finds the bird on its own should be scored appreciably higher than a dog that must be handled to a bird</a:t>
            </a:r>
          </a:p>
          <a:p>
            <a:endParaRPr lang="en-CA" dirty="0"/>
          </a:p>
          <a:p>
            <a:pPr marL="114300" indent="0">
              <a:buNone/>
            </a:pPr>
            <a:endParaRPr lang="en-CA" dirty="0" smtClean="0"/>
          </a:p>
          <a:p>
            <a:endParaRPr lang="en-CA" dirty="0"/>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18</a:t>
            </a:fld>
            <a:endParaRPr lang="en-CA"/>
          </a:p>
        </p:txBody>
      </p:sp>
      <p:pic>
        <p:nvPicPr>
          <p:cNvPr id="5" name="Picture 2" descr="C:\Users\Martin\Desktop\CNMRC rules\DSC_7491 (640x4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221088"/>
            <a:ext cx="3240360" cy="217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79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 Steadiness</a:t>
            </a:r>
            <a:endParaRPr lang="en-CA" dirty="0"/>
          </a:p>
        </p:txBody>
      </p:sp>
      <p:sp>
        <p:nvSpPr>
          <p:cNvPr id="3" name="Content Placeholder 2"/>
          <p:cNvSpPr>
            <a:spLocks noGrp="1"/>
          </p:cNvSpPr>
          <p:nvPr>
            <p:ph idx="1"/>
          </p:nvPr>
        </p:nvSpPr>
        <p:spPr/>
        <p:txBody>
          <a:bodyPr/>
          <a:lstStyle/>
          <a:p>
            <a:r>
              <a:rPr lang="en-CA" dirty="0" smtClean="0"/>
              <a:t>The Senior dog is to work off leash from the time it leaves the holding blind until it is behind the judges at the completion of the series</a:t>
            </a:r>
          </a:p>
          <a:p>
            <a:r>
              <a:rPr lang="en-CA" dirty="0" smtClean="0"/>
              <a:t>Handlers must not pull out leashes or other training devices until behind the judges</a:t>
            </a:r>
          </a:p>
          <a:p>
            <a:r>
              <a:rPr lang="en-CA" dirty="0" smtClean="0"/>
              <a:t>Dogs should be steady on the line for marks and for the honour</a:t>
            </a:r>
          </a:p>
          <a:p>
            <a:r>
              <a:rPr lang="en-CA" dirty="0" smtClean="0"/>
              <a:t>The handler may not hold or touch a dog to keep it steady; this is a serious handler fault which can merit elimination</a:t>
            </a:r>
          </a:p>
          <a:p>
            <a:r>
              <a:rPr lang="en-CA" dirty="0" smtClean="0"/>
              <a:t>A controlled break is allowed in Senior; it is considered a moderate fault</a:t>
            </a:r>
          </a:p>
          <a:p>
            <a:r>
              <a:rPr lang="en-CA" dirty="0" smtClean="0"/>
              <a:t>Creeping is categorized as a minor dog fault</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19</a:t>
            </a:fld>
            <a:endParaRPr lang="en-CA"/>
          </a:p>
        </p:txBody>
      </p:sp>
    </p:spTree>
    <p:extLst>
      <p:ext uri="{BB962C8B-B14F-4D97-AF65-F5344CB8AC3E}">
        <p14:creationId xmlns:p14="http://schemas.microsoft.com/office/powerpoint/2010/main" val="70681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66330"/>
            <a:ext cx="7620000" cy="1151308"/>
          </a:xfrm>
          <a:noFill/>
        </p:spPr>
        <p:txBody>
          <a:bodyPr/>
          <a:lstStyle/>
          <a:p>
            <a:r>
              <a:rPr lang="en-CA" dirty="0" smtClean="0"/>
              <a:t>Table of Contents</a:t>
            </a:r>
            <a:endParaRPr lang="en-CA" dirty="0"/>
          </a:p>
        </p:txBody>
      </p:sp>
      <p:sp>
        <p:nvSpPr>
          <p:cNvPr id="2" name="Slide Number Placeholder 1"/>
          <p:cNvSpPr>
            <a:spLocks noGrp="1"/>
          </p:cNvSpPr>
          <p:nvPr>
            <p:ph type="sldNum" sz="quarter" idx="12"/>
          </p:nvPr>
        </p:nvSpPr>
        <p:spPr/>
        <p:txBody>
          <a:bodyPr/>
          <a:lstStyle/>
          <a:p>
            <a:fld id="{14696958-A79D-4814-8D1C-6A5C08BA43B2}" type="slidenum">
              <a:rPr lang="en-CA" smtClean="0"/>
              <a:t>2</a:t>
            </a:fld>
            <a:endParaRPr lang="en-CA"/>
          </a:p>
        </p:txBody>
      </p:sp>
      <p:graphicFrame>
        <p:nvGraphicFramePr>
          <p:cNvPr id="9" name="Table 8"/>
          <p:cNvGraphicFramePr>
            <a:graphicFrameLocks noGrp="1"/>
          </p:cNvGraphicFramePr>
          <p:nvPr>
            <p:extLst>
              <p:ext uri="{D42A27DB-BD31-4B8C-83A1-F6EECF244321}">
                <p14:modId xmlns:p14="http://schemas.microsoft.com/office/powerpoint/2010/main" val="3216870788"/>
              </p:ext>
            </p:extLst>
          </p:nvPr>
        </p:nvGraphicFramePr>
        <p:xfrm>
          <a:off x="467544" y="1196752"/>
          <a:ext cx="7704856" cy="5465739"/>
        </p:xfrm>
        <a:graphic>
          <a:graphicData uri="http://schemas.openxmlformats.org/drawingml/2006/table">
            <a:tbl>
              <a:tblPr bandRow="1">
                <a:tableStyleId>{5C22544A-7EE6-4342-B048-85BDC9FD1C3A}</a:tableStyleId>
              </a:tblPr>
              <a:tblGrid>
                <a:gridCol w="6539053"/>
                <a:gridCol w="1165803"/>
              </a:tblGrid>
              <a:tr h="424565">
                <a:tc>
                  <a:txBody>
                    <a:bodyPr/>
                    <a:lstStyle/>
                    <a:p>
                      <a:pPr marL="0" indent="0">
                        <a:buClr>
                          <a:schemeClr val="accent1"/>
                        </a:buClr>
                        <a:buFontTx/>
                        <a:buNone/>
                      </a:pPr>
                      <a:r>
                        <a:rPr lang="en-CA" sz="1800" b="0" dirty="0" smtClean="0"/>
                        <a:t>                   TOPIC</a:t>
                      </a:r>
                      <a:endParaRPr lang="en-CA" sz="18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CA" sz="1800" b="0" dirty="0" smtClean="0"/>
                        <a:t>   SLIDE</a:t>
                      </a:r>
                      <a:endParaRPr lang="en-CA"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a:lstStyle/>
                    <a:p>
                      <a:pPr marL="457200" indent="-457200">
                        <a:buClr>
                          <a:schemeClr val="accent1"/>
                        </a:buClr>
                        <a:buFont typeface="Arial" panose="020B0604020202020204" pitchFamily="34" charset="0"/>
                        <a:buChar char="•"/>
                      </a:pPr>
                      <a:r>
                        <a:rPr lang="en-CA" sz="1800" b="0" dirty="0" smtClean="0"/>
                        <a:t>Purpose of CKC Hunt Tests</a:t>
                      </a:r>
                      <a:endParaRPr lang="en-CA" sz="18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800" b="0" dirty="0" smtClean="0"/>
                        <a:t>        3</a:t>
                      </a:r>
                      <a:endParaRPr lang="en-CA" sz="1800" b="0" dirty="0"/>
                    </a:p>
                  </a:txBody>
                  <a:tcPr marL="25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a:lstStyle/>
                    <a:p>
                      <a:pPr marL="457200" indent="-457200">
                        <a:buClr>
                          <a:schemeClr val="accent1"/>
                        </a:buClr>
                        <a:buFont typeface="Arial" panose="020B0604020202020204" pitchFamily="34" charset="0"/>
                        <a:buChar char="•"/>
                      </a:pPr>
                      <a:r>
                        <a:rPr lang="en-CA" sz="1800" b="0" dirty="0" smtClean="0"/>
                        <a:t>Key Hunt Test Definitions </a:t>
                      </a:r>
                      <a:endParaRPr lang="en-CA" sz="18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800" b="0" dirty="0" smtClean="0"/>
                        <a:t>   4 - 6</a:t>
                      </a:r>
                      <a:endParaRPr lang="en-CA" sz="1800" b="0" dirty="0"/>
                    </a:p>
                  </a:txBody>
                  <a:tcPr marL="25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a:lstStyle/>
                    <a:p>
                      <a:pPr marL="457200" indent="-457200">
                        <a:buClr>
                          <a:schemeClr val="accent1"/>
                        </a:buClr>
                        <a:buFont typeface="Arial" panose="020B0604020202020204" pitchFamily="34" charset="0"/>
                        <a:buChar char="•"/>
                      </a:pPr>
                      <a:r>
                        <a:rPr lang="en-CA" sz="1800" b="0" dirty="0" smtClean="0"/>
                        <a:t>Senior Test </a:t>
                      </a:r>
                      <a:r>
                        <a:rPr lang="en-CA" sz="1800" b="0" baseline="0" dirty="0" smtClean="0"/>
                        <a:t>Requirements</a:t>
                      </a:r>
                      <a:endParaRPr lang="en-CA" sz="18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800" b="0" dirty="0" smtClean="0"/>
                        <a:t>        7</a:t>
                      </a:r>
                      <a:endParaRPr lang="en-CA" sz="1800" b="0" dirty="0"/>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a:lstStyle/>
                    <a:p>
                      <a:pPr marL="457200" indent="-457200">
                        <a:buClr>
                          <a:schemeClr val="accent1"/>
                        </a:buClr>
                        <a:buFont typeface="Arial" panose="020B0604020202020204" pitchFamily="34" charset="0"/>
                        <a:buChar char="•"/>
                      </a:pPr>
                      <a:r>
                        <a:rPr lang="en-CA" sz="1800" b="0" dirty="0" smtClean="0"/>
                        <a:t>Senior Test Design Considerations</a:t>
                      </a:r>
                      <a:endParaRPr lang="en-CA" sz="18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800" b="0" dirty="0" smtClean="0"/>
                        <a:t>8 - 11</a:t>
                      </a:r>
                      <a:endParaRPr lang="en-CA" sz="1800" b="0" dirty="0"/>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57174">
                <a:tc>
                  <a:txBody>
                    <a:bodyPr/>
                    <a:lstStyle/>
                    <a:p>
                      <a:pPr marL="457200" indent="-457200">
                        <a:buClr>
                          <a:schemeClr val="accent1"/>
                        </a:buClr>
                        <a:buFont typeface="Arial" panose="020B0604020202020204" pitchFamily="34" charset="0"/>
                        <a:buChar char="•"/>
                      </a:pPr>
                      <a:r>
                        <a:rPr lang="en-CA" sz="1800" b="0" dirty="0" smtClean="0"/>
                        <a:t>Evaluating the Senior Dog</a:t>
                      </a:r>
                    </a:p>
                    <a:p>
                      <a:pPr marL="914400" lvl="1" indent="-457200">
                        <a:buClr>
                          <a:schemeClr val="accent1"/>
                        </a:buClr>
                        <a:buFont typeface="Tahoma" panose="020B0604030504040204" pitchFamily="34" charset="0"/>
                        <a:buChar char="-"/>
                      </a:pPr>
                      <a:r>
                        <a:rPr lang="en-CA" sz="1800" b="0" dirty="0" smtClean="0"/>
                        <a:t>General</a:t>
                      </a:r>
                    </a:p>
                    <a:p>
                      <a:pPr marL="914400" lvl="1" indent="-457200">
                        <a:buClr>
                          <a:schemeClr val="accent1"/>
                        </a:buClr>
                        <a:buFont typeface="Tahoma" panose="020B0604030504040204" pitchFamily="34" charset="0"/>
                        <a:buChar char="-"/>
                      </a:pPr>
                      <a:r>
                        <a:rPr lang="en-CA" sz="1800" b="0" dirty="0" smtClean="0"/>
                        <a:t>Talking to the Dog</a:t>
                      </a:r>
                    </a:p>
                    <a:p>
                      <a:pPr marL="914400" lvl="1" indent="-457200">
                        <a:buClr>
                          <a:schemeClr val="accent1"/>
                        </a:buClr>
                        <a:buFont typeface="Tahoma" panose="020B0604030504040204" pitchFamily="34" charset="0"/>
                        <a:buChar char="-"/>
                      </a:pPr>
                      <a:r>
                        <a:rPr lang="en-CA" sz="1800" b="0" dirty="0" smtClean="0"/>
                        <a:t>Recasting the Dog</a:t>
                      </a:r>
                    </a:p>
                    <a:p>
                      <a:pPr marL="914400" lvl="1" indent="-457200">
                        <a:buClr>
                          <a:schemeClr val="accent1"/>
                        </a:buClr>
                        <a:buFont typeface="Tahoma" panose="020B0604030504040204" pitchFamily="34" charset="0"/>
                        <a:buChar char="-"/>
                      </a:pPr>
                      <a:r>
                        <a:rPr lang="en-CA" sz="1800" b="0" dirty="0" smtClean="0"/>
                        <a:t>Handling on Marks</a:t>
                      </a:r>
                    </a:p>
                    <a:p>
                      <a:pPr marL="914400" lvl="1" indent="-457200">
                        <a:buClr>
                          <a:schemeClr val="accent1"/>
                        </a:buClr>
                        <a:buFont typeface="Tahoma" panose="020B0604030504040204" pitchFamily="34" charset="0"/>
                        <a:buChar char="-"/>
                      </a:pPr>
                      <a:r>
                        <a:rPr lang="en-CA" sz="1800" b="0" dirty="0" smtClean="0"/>
                        <a:t>Steadiness</a:t>
                      </a:r>
                    </a:p>
                    <a:p>
                      <a:pPr marL="914400" lvl="1" indent="-457200">
                        <a:buClr>
                          <a:schemeClr val="accent1"/>
                        </a:buClr>
                        <a:buFont typeface="Tahoma" panose="020B0604030504040204" pitchFamily="34" charset="0"/>
                        <a:buChar char="-"/>
                      </a:pPr>
                      <a:r>
                        <a:rPr lang="en-CA" sz="1800" b="0" dirty="0" smtClean="0"/>
                        <a:t>Interference</a:t>
                      </a:r>
                    </a:p>
                    <a:p>
                      <a:pPr marL="914400" lvl="1" indent="-457200">
                        <a:buClr>
                          <a:schemeClr val="accent1"/>
                        </a:buClr>
                        <a:buFont typeface="Tahoma" panose="020B0604030504040204" pitchFamily="34" charset="0"/>
                        <a:buChar char="-"/>
                      </a:pPr>
                      <a:r>
                        <a:rPr lang="en-CA" sz="1800" b="0" dirty="0" smtClean="0"/>
                        <a:t>Switching</a:t>
                      </a:r>
                    </a:p>
                    <a:p>
                      <a:pPr marL="914400" lvl="1" indent="-457200">
                        <a:buClr>
                          <a:schemeClr val="accent1"/>
                        </a:buClr>
                        <a:buFont typeface="Tahoma" panose="020B0604030504040204" pitchFamily="34" charset="0"/>
                        <a:buChar char="-"/>
                      </a:pPr>
                      <a:r>
                        <a:rPr lang="en-CA" sz="1800" b="0" dirty="0" smtClean="0"/>
                        <a:t>Lining</a:t>
                      </a:r>
                      <a:r>
                        <a:rPr lang="en-CA" sz="1800" b="0" baseline="0" dirty="0" smtClean="0"/>
                        <a:t> the Dog</a:t>
                      </a:r>
                    </a:p>
                    <a:p>
                      <a:pPr marL="914400" lvl="1" indent="-457200">
                        <a:buClr>
                          <a:schemeClr val="accent1"/>
                        </a:buClr>
                        <a:buFont typeface="Tahoma" panose="020B0604030504040204" pitchFamily="34" charset="0"/>
                        <a:buChar char="-"/>
                      </a:pPr>
                      <a:r>
                        <a:rPr lang="en-CA" sz="1800" b="0" baseline="0" dirty="0" smtClean="0"/>
                        <a:t>Upland</a:t>
                      </a:r>
                    </a:p>
                    <a:p>
                      <a:pPr marL="914400" lvl="1" indent="-457200">
                        <a:buClr>
                          <a:schemeClr val="accent1"/>
                        </a:buClr>
                        <a:buFont typeface="Tahoma" panose="020B0604030504040204" pitchFamily="34" charset="0"/>
                        <a:buChar char="-"/>
                      </a:pPr>
                      <a:r>
                        <a:rPr lang="en-CA" sz="1800" b="0" baseline="0" dirty="0" smtClean="0"/>
                        <a:t>Hard Mouth</a:t>
                      </a:r>
                    </a:p>
                    <a:p>
                      <a:pPr marL="914400" lvl="1" indent="-457200">
                        <a:buClr>
                          <a:schemeClr val="accent1"/>
                        </a:buClr>
                        <a:buFont typeface="Tahoma" panose="020B0604030504040204" pitchFamily="34" charset="0"/>
                        <a:buChar char="-"/>
                      </a:pPr>
                      <a:r>
                        <a:rPr lang="en-CA" sz="1800" b="0" baseline="0" dirty="0" smtClean="0"/>
                        <a:t>Sample Senior Score Sheets</a:t>
                      </a:r>
                      <a:endParaRPr lang="en-CA" sz="18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1800" b="0" dirty="0" smtClean="0"/>
                        <a:t>12 - 28</a:t>
                      </a:r>
                      <a:endParaRPr lang="en-CA" sz="1800" b="0" dirty="0"/>
                    </a:p>
                  </a:txBody>
                  <a:tcPr marL="14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55852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 Steadiness Cont’d</a:t>
            </a:r>
            <a:endParaRPr lang="en-CA" dirty="0"/>
          </a:p>
        </p:txBody>
      </p:sp>
      <p:sp>
        <p:nvSpPr>
          <p:cNvPr id="3" name="Content Placeholder 2"/>
          <p:cNvSpPr>
            <a:spLocks noGrp="1"/>
          </p:cNvSpPr>
          <p:nvPr>
            <p:ph idx="1"/>
          </p:nvPr>
        </p:nvSpPr>
        <p:spPr/>
        <p:txBody>
          <a:bodyPr/>
          <a:lstStyle/>
          <a:p>
            <a:r>
              <a:rPr lang="en-CA" dirty="0" smtClean="0"/>
              <a:t>Greater leeway on steadiness is to be granted to the Senior dog in its trainability score than a Master dog</a:t>
            </a:r>
          </a:p>
          <a:p>
            <a:r>
              <a:rPr lang="en-CA" dirty="0" smtClean="0"/>
              <a:t>Conversely, a controlled break or creeping should result in a relatively lower score in trainability than it would in a Junior test</a:t>
            </a:r>
          </a:p>
          <a:p>
            <a:r>
              <a:rPr lang="en-CA" dirty="0" smtClean="0"/>
              <a:t>A controlled break on the honour must not interfere with the working dog</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20</a:t>
            </a:fld>
            <a:endParaRPr lang="en-CA"/>
          </a:p>
        </p:txBody>
      </p:sp>
      <p:pic>
        <p:nvPicPr>
          <p:cNvPr id="5" name="Picture 3" descr="C:\Users\Martin\Desktop\DSC_9547 (640x4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4301701"/>
            <a:ext cx="2880320" cy="2223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201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 Interference</a:t>
            </a:r>
            <a:endParaRPr lang="en-CA" dirty="0"/>
          </a:p>
        </p:txBody>
      </p:sp>
      <p:sp>
        <p:nvSpPr>
          <p:cNvPr id="3" name="Content Placeholder 2"/>
          <p:cNvSpPr>
            <a:spLocks noGrp="1"/>
          </p:cNvSpPr>
          <p:nvPr>
            <p:ph idx="1"/>
          </p:nvPr>
        </p:nvSpPr>
        <p:spPr/>
        <p:txBody>
          <a:bodyPr/>
          <a:lstStyle/>
          <a:p>
            <a:r>
              <a:rPr lang="en-CA" dirty="0" smtClean="0"/>
              <a:t>In the case of another dog breaking for the same fall as the working dog and interfering with the working dog that in any way causes a faulty performance, the working dog should be considered as not having been tested and given another opportunity to be evaluated </a:t>
            </a:r>
          </a:p>
          <a:p>
            <a:r>
              <a:rPr lang="en-CA" dirty="0" smtClean="0"/>
              <a:t>If the handler of an honouring dog makes a noise or command which might interfere with the working dog, the judges have the discretion to remove the offending team from the test</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21</a:t>
            </a:fld>
            <a:endParaRPr lang="en-CA"/>
          </a:p>
        </p:txBody>
      </p:sp>
    </p:spTree>
    <p:extLst>
      <p:ext uri="{BB962C8B-B14F-4D97-AF65-F5344CB8AC3E}">
        <p14:creationId xmlns:p14="http://schemas.microsoft.com/office/powerpoint/2010/main" val="1934077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 Switching</a:t>
            </a:r>
            <a:endParaRPr lang="en-CA" dirty="0"/>
          </a:p>
        </p:txBody>
      </p:sp>
      <p:sp>
        <p:nvSpPr>
          <p:cNvPr id="3" name="Content Placeholder 2"/>
          <p:cNvSpPr>
            <a:spLocks noGrp="1"/>
          </p:cNvSpPr>
          <p:nvPr>
            <p:ph idx="1"/>
          </p:nvPr>
        </p:nvSpPr>
        <p:spPr/>
        <p:txBody>
          <a:bodyPr/>
          <a:lstStyle/>
          <a:p>
            <a:r>
              <a:rPr lang="en-CA" dirty="0" smtClean="0"/>
              <a:t>A dog is considered to have switched if it:</a:t>
            </a:r>
          </a:p>
          <a:p>
            <a:pPr lvl="1"/>
            <a:r>
              <a:rPr lang="en-CA" dirty="0" smtClean="0"/>
              <a:t>Goes to the area of a fall, hunts, fails to find the bird and then leaves the area to hunt for another fall; or</a:t>
            </a:r>
          </a:p>
          <a:p>
            <a:pPr lvl="1"/>
            <a:r>
              <a:rPr lang="en-CA" dirty="0" smtClean="0"/>
              <a:t>Drops a bird it is retrieving and goes for another bird</a:t>
            </a:r>
          </a:p>
          <a:p>
            <a:r>
              <a:rPr lang="en-CA" dirty="0" smtClean="0"/>
              <a:t>Unless the judges agree that valid mitigating circumstances exist, a dog that switches shall be scored “0” in perseverance and eliminated</a:t>
            </a:r>
          </a:p>
          <a:p>
            <a:r>
              <a:rPr lang="en-CA" dirty="0" smtClean="0"/>
              <a:t>It should NOT be considered a switch, and therefore lack of perseverance, if the dog:</a:t>
            </a:r>
          </a:p>
          <a:p>
            <a:pPr lvl="1"/>
            <a:r>
              <a:rPr lang="en-CA" dirty="0" smtClean="0"/>
              <a:t>Finds another bird on the way to one fall and retrieves it first, or</a:t>
            </a:r>
          </a:p>
          <a:p>
            <a:pPr lvl="1"/>
            <a:r>
              <a:rPr lang="en-CA" dirty="0" smtClean="0"/>
              <a:t>Changes direction on the way out to one fall, does not establish a hunt and retrieves another bird </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22</a:t>
            </a:fld>
            <a:endParaRPr lang="en-CA"/>
          </a:p>
        </p:txBody>
      </p:sp>
    </p:spTree>
    <p:extLst>
      <p:ext uri="{BB962C8B-B14F-4D97-AF65-F5344CB8AC3E}">
        <p14:creationId xmlns:p14="http://schemas.microsoft.com/office/powerpoint/2010/main" val="2961265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a:t>
            </a:r>
            <a:br>
              <a:rPr lang="en-CA" dirty="0" smtClean="0"/>
            </a:br>
            <a:r>
              <a:rPr lang="en-CA" dirty="0" smtClean="0"/>
              <a:t>Lining the Dog</a:t>
            </a:r>
            <a:endParaRPr lang="en-CA" dirty="0"/>
          </a:p>
        </p:txBody>
      </p:sp>
      <p:sp>
        <p:nvSpPr>
          <p:cNvPr id="3" name="Content Placeholder 2"/>
          <p:cNvSpPr>
            <a:spLocks noGrp="1"/>
          </p:cNvSpPr>
          <p:nvPr>
            <p:ph idx="1"/>
          </p:nvPr>
        </p:nvSpPr>
        <p:spPr/>
        <p:txBody>
          <a:bodyPr/>
          <a:lstStyle/>
          <a:p>
            <a:r>
              <a:rPr lang="en-CA" dirty="0" smtClean="0"/>
              <a:t>In marking situations, the handler should not line a dog with his or her hand in the direction of any fall or gun station until all falls are down</a:t>
            </a:r>
          </a:p>
          <a:p>
            <a:r>
              <a:rPr lang="en-CA" dirty="0" smtClean="0"/>
              <a:t>A handler may give the dog a line in the direction of the fall, provided that such lining is accomplished briskly and precisely </a:t>
            </a:r>
          </a:p>
          <a:p>
            <a:r>
              <a:rPr lang="en-CA" dirty="0" smtClean="0"/>
              <a:t>Conspicuously intensive lining with the hand suggests a weak marking ability and the dog must be graded low in marking</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23</a:t>
            </a:fld>
            <a:endParaRPr lang="en-CA"/>
          </a:p>
        </p:txBody>
      </p:sp>
      <p:pic>
        <p:nvPicPr>
          <p:cNvPr id="5" name="Picture 4"/>
          <p:cNvPicPr>
            <a:picLocks noChangeAspect="1"/>
          </p:cNvPicPr>
          <p:nvPr/>
        </p:nvPicPr>
        <p:blipFill>
          <a:blip r:embed="rId3"/>
          <a:stretch>
            <a:fillRect/>
          </a:stretch>
        </p:blipFill>
        <p:spPr>
          <a:xfrm>
            <a:off x="2843808" y="4473116"/>
            <a:ext cx="2736304" cy="2052228"/>
          </a:xfrm>
          <a:prstGeom prst="rect">
            <a:avLst/>
          </a:prstGeom>
        </p:spPr>
      </p:pic>
    </p:spTree>
    <p:extLst>
      <p:ext uri="{BB962C8B-B14F-4D97-AF65-F5344CB8AC3E}">
        <p14:creationId xmlns:p14="http://schemas.microsoft.com/office/powerpoint/2010/main" val="265488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The dog shall be required to locate birds as in typical upland hunting and within gun range of the handler </a:t>
            </a:r>
          </a:p>
          <a:p>
            <a:r>
              <a:rPr lang="en-CA" dirty="0" smtClean="0"/>
              <a:t>The dog may be urged to hunt or be handled to maintain his range and position </a:t>
            </a:r>
          </a:p>
          <a:p>
            <a:r>
              <a:rPr lang="en-CA" dirty="0" smtClean="0"/>
              <a:t>When located, the birds must be retrieved by the dog to hand</a:t>
            </a:r>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24</a:t>
            </a:fld>
            <a:endParaRPr lang="en-CA"/>
          </a:p>
        </p:txBody>
      </p:sp>
      <p:sp>
        <p:nvSpPr>
          <p:cNvPr id="5" name="Title 1"/>
          <p:cNvSpPr>
            <a:spLocks noGrp="1"/>
          </p:cNvSpPr>
          <p:nvPr>
            <p:ph type="title"/>
          </p:nvPr>
        </p:nvSpPr>
        <p:spPr/>
        <p:txBody>
          <a:bodyPr/>
          <a:lstStyle/>
          <a:p>
            <a:r>
              <a:rPr lang="en-CA" dirty="0" smtClean="0"/>
              <a:t>Evaluating the Senior Dog: Upland</a:t>
            </a:r>
            <a:endParaRPr lang="en-CA" dirty="0"/>
          </a:p>
        </p:txBody>
      </p:sp>
      <p:pic>
        <p:nvPicPr>
          <p:cNvPr id="2050" name="Picture 2" descr="C:\Users\Martin\Desktop\Lu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4160" y="3765376"/>
            <a:ext cx="2759968" cy="275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946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 Hard Mouth</a:t>
            </a:r>
            <a:endParaRPr lang="en-CA" dirty="0"/>
          </a:p>
        </p:txBody>
      </p:sp>
      <p:sp>
        <p:nvSpPr>
          <p:cNvPr id="3" name="Content Placeholder 2"/>
          <p:cNvSpPr>
            <a:spLocks noGrp="1"/>
          </p:cNvSpPr>
          <p:nvPr>
            <p:ph idx="1"/>
          </p:nvPr>
        </p:nvSpPr>
        <p:spPr/>
        <p:txBody>
          <a:bodyPr/>
          <a:lstStyle/>
          <a:p>
            <a:r>
              <a:rPr lang="en-CA" dirty="0" smtClean="0"/>
              <a:t>Hard mouth is one of the most undesirable traits in a retriever</a:t>
            </a:r>
          </a:p>
          <a:p>
            <a:r>
              <a:rPr lang="en-CA" dirty="0" smtClean="0"/>
              <a:t>A dog can carry the stigma for life and therefore hard mouth requires incontrovertible proof</a:t>
            </a:r>
          </a:p>
          <a:p>
            <a:r>
              <a:rPr lang="en-CA" dirty="0" smtClean="0"/>
              <a:t>Torn skin or flesh alone is not usually sufficient evidence for proof as it may be caused in a variety of ways, such as by sharp sticks or stones, etc. in the cover as well as by the dog’s fast, </a:t>
            </a:r>
            <a:r>
              <a:rPr lang="en-CA" smtClean="0"/>
              <a:t>positive </a:t>
            </a:r>
            <a:r>
              <a:rPr lang="en-CA" smtClean="0"/>
              <a:t>pick-up</a:t>
            </a:r>
            <a:endParaRPr lang="en-CA" dirty="0" smtClean="0"/>
          </a:p>
          <a:p>
            <a:r>
              <a:rPr lang="en-CA" dirty="0" smtClean="0"/>
              <a:t>Crushed bone structure can usually be accepted as trustworthy and sufficient evidence of hard mouth</a:t>
            </a:r>
          </a:p>
        </p:txBody>
      </p:sp>
      <p:sp>
        <p:nvSpPr>
          <p:cNvPr id="4" name="Slide Number Placeholder 3"/>
          <p:cNvSpPr>
            <a:spLocks noGrp="1"/>
          </p:cNvSpPr>
          <p:nvPr>
            <p:ph type="sldNum" sz="quarter" idx="12"/>
          </p:nvPr>
        </p:nvSpPr>
        <p:spPr/>
        <p:txBody>
          <a:bodyPr/>
          <a:lstStyle/>
          <a:p>
            <a:fld id="{14696958-A79D-4814-8D1C-6A5C08BA43B2}" type="slidenum">
              <a:rPr lang="en-CA" smtClean="0"/>
              <a:t>25</a:t>
            </a:fld>
            <a:endParaRPr lang="en-CA"/>
          </a:p>
        </p:txBody>
      </p:sp>
    </p:spTree>
    <p:extLst>
      <p:ext uri="{BB962C8B-B14F-4D97-AF65-F5344CB8AC3E}">
        <p14:creationId xmlns:p14="http://schemas.microsoft.com/office/powerpoint/2010/main" val="1497263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Senior Dog: Hard Mouth Cont’d</a:t>
            </a:r>
            <a:endParaRPr lang="en-CA" dirty="0"/>
          </a:p>
        </p:txBody>
      </p:sp>
      <p:sp>
        <p:nvSpPr>
          <p:cNvPr id="3" name="Content Placeholder 2"/>
          <p:cNvSpPr>
            <a:spLocks noGrp="1"/>
          </p:cNvSpPr>
          <p:nvPr>
            <p:ph idx="1"/>
          </p:nvPr>
        </p:nvSpPr>
        <p:spPr/>
        <p:txBody>
          <a:bodyPr/>
          <a:lstStyle/>
          <a:p>
            <a:r>
              <a:rPr lang="en-CA" dirty="0"/>
              <a:t>Other undesirable traits are frequently confused with hard mouth such as </a:t>
            </a:r>
            <a:r>
              <a:rPr lang="en-CA" dirty="0" smtClean="0"/>
              <a:t>freezing with bird in mouth</a:t>
            </a:r>
            <a:endParaRPr lang="en-CA" dirty="0"/>
          </a:p>
          <a:p>
            <a:r>
              <a:rPr lang="en-CA" dirty="0"/>
              <a:t>A hard mouthed dog may </a:t>
            </a:r>
            <a:r>
              <a:rPr lang="en-CA" dirty="0" smtClean="0"/>
              <a:t>still have </a:t>
            </a:r>
            <a:r>
              <a:rPr lang="en-CA" dirty="0"/>
              <a:t>a gentle delivery and </a:t>
            </a:r>
            <a:r>
              <a:rPr lang="en-CA" dirty="0" smtClean="0"/>
              <a:t>a </a:t>
            </a:r>
            <a:r>
              <a:rPr lang="en-CA" dirty="0"/>
              <a:t>reluctant or sticky delivery does </a:t>
            </a:r>
            <a:r>
              <a:rPr lang="en-CA" dirty="0" smtClean="0"/>
              <a:t>NOT </a:t>
            </a:r>
            <a:r>
              <a:rPr lang="en-CA" dirty="0"/>
              <a:t>imply hard </a:t>
            </a:r>
            <a:r>
              <a:rPr lang="en-CA" dirty="0" smtClean="0"/>
              <a:t>mouth</a:t>
            </a:r>
          </a:p>
          <a:p>
            <a:r>
              <a:rPr lang="en-CA" dirty="0" smtClean="0"/>
              <a:t>Rolling or mouthing the bird during a retrieve may be erroneously associated with hard mouth as well even when the bird is not damaged</a:t>
            </a:r>
          </a:p>
          <a:p>
            <a:r>
              <a:rPr lang="en-CA" dirty="0" smtClean="0"/>
              <a:t>Such mouthing may not necessarily call for a lowering of a trainability score</a:t>
            </a:r>
          </a:p>
          <a:p>
            <a:r>
              <a:rPr lang="en-CA" dirty="0" smtClean="0"/>
              <a:t>The judge should remember a dog either does or does not have a hard mouth, and if it does, cannot receive a qualifying score </a:t>
            </a:r>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26</a:t>
            </a:fld>
            <a:endParaRPr lang="en-CA"/>
          </a:p>
        </p:txBody>
      </p:sp>
    </p:spTree>
    <p:extLst>
      <p:ext uri="{BB962C8B-B14F-4D97-AF65-F5344CB8AC3E}">
        <p14:creationId xmlns:p14="http://schemas.microsoft.com/office/powerpoint/2010/main" val="1181002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526"/>
            <a:ext cx="7620000" cy="1143000"/>
          </a:xfrm>
          <a:noFill/>
        </p:spPr>
        <p:txBody>
          <a:bodyPr/>
          <a:lstStyle/>
          <a:p>
            <a:r>
              <a:rPr lang="en-CA" dirty="0"/>
              <a:t>Evaluating the </a:t>
            </a:r>
            <a:r>
              <a:rPr lang="en-CA" dirty="0" smtClean="0"/>
              <a:t>Senior </a:t>
            </a:r>
            <a:r>
              <a:rPr lang="en-CA" dirty="0"/>
              <a:t>Dog: </a:t>
            </a:r>
            <a:r>
              <a:rPr lang="en-CA" dirty="0" smtClean="0"/>
              <a:t>Sample Score Sheet</a:t>
            </a:r>
            <a:endParaRPr lang="en-CA" dirty="0">
              <a:latin typeface="Cambria" panose="02040503050406030204" pitchFamily="18" charset="0"/>
            </a:endParaRPr>
          </a:p>
        </p:txBody>
      </p:sp>
      <p:sp>
        <p:nvSpPr>
          <p:cNvPr id="5" name="Slide Number Placeholder 4"/>
          <p:cNvSpPr>
            <a:spLocks noGrp="1"/>
          </p:cNvSpPr>
          <p:nvPr>
            <p:ph type="sldNum" sz="quarter" idx="12"/>
          </p:nvPr>
        </p:nvSpPr>
        <p:spPr/>
        <p:txBody>
          <a:bodyPr/>
          <a:lstStyle/>
          <a:p>
            <a:fld id="{14696958-A79D-4814-8D1C-6A5C08BA43B2}" type="slidenum">
              <a:rPr lang="en-CA" smtClean="0"/>
              <a:t>27</a:t>
            </a:fld>
            <a:endParaRPr lang="en-CA"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1556792"/>
            <a:ext cx="4968552" cy="5255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099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526"/>
            <a:ext cx="7620000" cy="1143000"/>
          </a:xfrm>
          <a:noFill/>
        </p:spPr>
        <p:txBody>
          <a:bodyPr/>
          <a:lstStyle/>
          <a:p>
            <a:r>
              <a:rPr lang="en-CA" dirty="0"/>
              <a:t>Evaluating the </a:t>
            </a:r>
            <a:r>
              <a:rPr lang="en-CA" dirty="0" smtClean="0"/>
              <a:t>Senior </a:t>
            </a:r>
            <a:r>
              <a:rPr lang="en-CA" dirty="0"/>
              <a:t>Dog: </a:t>
            </a:r>
            <a:r>
              <a:rPr lang="en-CA" dirty="0" smtClean="0"/>
              <a:t>Sample Score Sheet</a:t>
            </a:r>
            <a:endParaRPr lang="en-CA" dirty="0">
              <a:latin typeface="Cambria" panose="02040503050406030204" pitchFamily="18" charset="0"/>
            </a:endParaRPr>
          </a:p>
        </p:txBody>
      </p:sp>
      <p:sp>
        <p:nvSpPr>
          <p:cNvPr id="5" name="Slide Number Placeholder 4"/>
          <p:cNvSpPr>
            <a:spLocks noGrp="1"/>
          </p:cNvSpPr>
          <p:nvPr>
            <p:ph type="sldNum" sz="quarter" idx="12"/>
          </p:nvPr>
        </p:nvSpPr>
        <p:spPr/>
        <p:txBody>
          <a:bodyPr/>
          <a:lstStyle/>
          <a:p>
            <a:fld id="{14696958-A79D-4814-8D1C-6A5C08BA43B2}" type="slidenum">
              <a:rPr lang="en-CA" smtClean="0"/>
              <a:t>28</a:t>
            </a:fld>
            <a:endParaRPr lang="en-CA"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614573"/>
            <a:ext cx="4968552" cy="5189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693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Perhaps Above All</a:t>
            </a:r>
            <a:endParaRPr lang="en-CA" dirty="0"/>
          </a:p>
        </p:txBody>
      </p:sp>
      <p:sp>
        <p:nvSpPr>
          <p:cNvPr id="3" name="Content Placeholder 2"/>
          <p:cNvSpPr>
            <a:spLocks noGrp="1"/>
          </p:cNvSpPr>
          <p:nvPr>
            <p:ph idx="1"/>
          </p:nvPr>
        </p:nvSpPr>
        <p:spPr/>
        <p:txBody>
          <a:bodyPr/>
          <a:lstStyle/>
          <a:p>
            <a:r>
              <a:rPr lang="en-CA" dirty="0" smtClean="0"/>
              <a:t>Hunt tests should be an enjoyable sport in which handlers and their dogs get to work as a team and have fun</a:t>
            </a:r>
          </a:p>
          <a:p>
            <a:endParaRPr lang="en-CA" dirty="0"/>
          </a:p>
          <a:p>
            <a:endParaRPr lang="en-CA" dirty="0" smtClean="0"/>
          </a:p>
          <a:p>
            <a:endParaRPr lang="en-CA" dirty="0"/>
          </a:p>
          <a:p>
            <a:pPr marL="114300" indent="0" algn="ctr">
              <a:buNone/>
            </a:pPr>
            <a:endParaRPr lang="en-CA" dirty="0" smtClean="0"/>
          </a:p>
          <a:p>
            <a:pPr marL="114300" indent="0" algn="ctr">
              <a:buNone/>
            </a:pPr>
            <a:endParaRPr lang="en-CA" dirty="0"/>
          </a:p>
          <a:p>
            <a:pPr marL="114300" indent="0" algn="ctr">
              <a:buNone/>
            </a:pPr>
            <a:endParaRPr lang="en-CA" dirty="0" smtClean="0"/>
          </a:p>
          <a:p>
            <a:pPr marL="114300" indent="0" algn="ctr">
              <a:buNone/>
            </a:pPr>
            <a:endParaRPr lang="en-CA" dirty="0"/>
          </a:p>
          <a:p>
            <a:pPr marL="114300" indent="0" algn="ctr">
              <a:buNone/>
            </a:pPr>
            <a:r>
              <a:rPr lang="en-CA" sz="4000" dirty="0" smtClean="0"/>
              <a:t>Thank you!</a:t>
            </a:r>
            <a:endParaRPr lang="en-CA" sz="4000" dirty="0"/>
          </a:p>
        </p:txBody>
      </p:sp>
      <p:sp>
        <p:nvSpPr>
          <p:cNvPr id="4" name="Slide Number Placeholder 3"/>
          <p:cNvSpPr>
            <a:spLocks noGrp="1"/>
          </p:cNvSpPr>
          <p:nvPr>
            <p:ph type="sldNum" sz="quarter" idx="12"/>
          </p:nvPr>
        </p:nvSpPr>
        <p:spPr/>
        <p:txBody>
          <a:bodyPr/>
          <a:lstStyle/>
          <a:p>
            <a:fld id="{14696958-A79D-4814-8D1C-6A5C08BA43B2}" type="slidenum">
              <a:rPr lang="en-CA" smtClean="0"/>
              <a:t>29</a:t>
            </a:fld>
            <a:endParaRPr lang="en-CA"/>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529370"/>
            <a:ext cx="3312368" cy="248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360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Purpose of CKC Hunt Tests</a:t>
            </a:r>
            <a:endParaRPr lang="en-CA" dirty="0"/>
          </a:p>
        </p:txBody>
      </p:sp>
      <p:sp>
        <p:nvSpPr>
          <p:cNvPr id="3" name="Content Placeholder 2"/>
          <p:cNvSpPr>
            <a:spLocks noGrp="1"/>
          </p:cNvSpPr>
          <p:nvPr>
            <p:ph idx="1"/>
          </p:nvPr>
        </p:nvSpPr>
        <p:spPr/>
        <p:txBody>
          <a:bodyPr/>
          <a:lstStyle/>
          <a:p>
            <a:r>
              <a:rPr lang="en-CA" dirty="0"/>
              <a:t>The purpose of the hunt test for Retrievers, Barbet, Irish Water Spaniels and Standard Poodles is to test the merits of, and evaluate the abilities of these dogs in the field in order to determine their suitability and ability as hunting companions</a:t>
            </a:r>
          </a:p>
          <a:p>
            <a:r>
              <a:rPr lang="en-CA" dirty="0"/>
              <a:t>Hunt tests should, therefore, simulate as nearly as possible the conditions met in a true hunting situation</a:t>
            </a:r>
          </a:p>
          <a:p>
            <a:pPr marL="114300" indent="0">
              <a:buNone/>
            </a:pPr>
            <a:r>
              <a:rPr lang="en-CA" dirty="0" smtClean="0"/>
              <a:t>          - Section 13.1.1 of CKC Rules and Regulations</a:t>
            </a:r>
            <a:endParaRPr lang="en-CA" dirty="0"/>
          </a:p>
          <a:p>
            <a:pPr marL="114300" indent="0">
              <a:buNone/>
            </a:pPr>
            <a:endParaRPr lang="en-CA" dirty="0" smtClean="0"/>
          </a:p>
          <a:p>
            <a:r>
              <a:rPr lang="en-CA" dirty="0" smtClean="0"/>
              <a:t>The purpose of the Senior Hunt Test is (also) to encourage owners to train in advanced work </a:t>
            </a:r>
          </a:p>
          <a:p>
            <a:pPr marL="114300" indent="0">
              <a:buNone/>
            </a:pPr>
            <a:r>
              <a:rPr lang="en-CA" dirty="0" smtClean="0"/>
              <a:t>          - Section 11.2.1 (b) of CKC Rules and Regulations</a:t>
            </a:r>
          </a:p>
          <a:p>
            <a:pPr marL="114300" indent="0">
              <a:buNone/>
            </a:pPr>
            <a:endParaRPr lang="en-CA" dirty="0" smtClean="0"/>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a:t>
            </a:fld>
            <a:endParaRPr lang="en-CA"/>
          </a:p>
        </p:txBody>
      </p:sp>
    </p:spTree>
    <p:extLst>
      <p:ext uri="{BB962C8B-B14F-4D97-AF65-F5344CB8AC3E}">
        <p14:creationId xmlns:p14="http://schemas.microsoft.com/office/powerpoint/2010/main" val="733622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Hunt Test Definitions</a:t>
            </a:r>
            <a:endParaRPr lang="en-CA" dirty="0"/>
          </a:p>
        </p:txBody>
      </p:sp>
      <p:sp>
        <p:nvSpPr>
          <p:cNvPr id="3" name="Content Placeholder 2"/>
          <p:cNvSpPr>
            <a:spLocks noGrp="1"/>
          </p:cNvSpPr>
          <p:nvPr>
            <p:ph idx="1"/>
          </p:nvPr>
        </p:nvSpPr>
        <p:spPr/>
        <p:txBody>
          <a:bodyPr>
            <a:normAutofit lnSpcReduction="10000"/>
          </a:bodyPr>
          <a:lstStyle/>
          <a:p>
            <a:r>
              <a:rPr lang="en-CA" b="1" dirty="0" smtClean="0"/>
              <a:t>Break</a:t>
            </a:r>
          </a:p>
          <a:p>
            <a:pPr lvl="1"/>
            <a:r>
              <a:rPr lang="en-CA" dirty="0" smtClean="0"/>
              <a:t>Dog leaves to retrieve without release by handler and is not brought under control</a:t>
            </a:r>
          </a:p>
          <a:p>
            <a:r>
              <a:rPr lang="en-CA" b="1" dirty="0" smtClean="0"/>
              <a:t>Controlled Break</a:t>
            </a:r>
          </a:p>
          <a:p>
            <a:pPr lvl="1"/>
            <a:r>
              <a:rPr lang="en-CA" dirty="0" smtClean="0"/>
              <a:t>Dog leaves to retrieve without release by handler but is quickly brought under control verbally or by whistle and returns</a:t>
            </a:r>
          </a:p>
          <a:p>
            <a:pPr lvl="1"/>
            <a:r>
              <a:rPr lang="en-CA" dirty="0" smtClean="0"/>
              <a:t>In Master, a controlled break calls for a “0” score except in the Upland series where it is considered a minor fault when the dog is brought under immediate control</a:t>
            </a:r>
          </a:p>
          <a:p>
            <a:r>
              <a:rPr lang="en-CA" b="1" dirty="0" smtClean="0"/>
              <a:t>Creeping</a:t>
            </a:r>
          </a:p>
          <a:p>
            <a:pPr lvl="1"/>
            <a:r>
              <a:rPr lang="en-CA" dirty="0" smtClean="0"/>
              <a:t>Leaving the handler on a tentative yet excited basis, short of leaving completely</a:t>
            </a:r>
          </a:p>
          <a:p>
            <a:pPr lvl="1"/>
            <a:r>
              <a:rPr lang="en-CA" dirty="0" smtClean="0"/>
              <a:t>General unsteadiness</a:t>
            </a:r>
          </a:p>
          <a:p>
            <a:pPr lvl="1"/>
            <a:r>
              <a:rPr lang="en-CA" dirty="0" smtClean="0"/>
              <a:t>Can be a safety issue</a:t>
            </a:r>
          </a:p>
          <a:p>
            <a:pPr lvl="1"/>
            <a:endParaRPr lang="en-CA" dirty="0"/>
          </a:p>
          <a:p>
            <a:pPr lvl="1"/>
            <a:endParaRPr lang="en-CA" dirty="0" smtClean="0"/>
          </a:p>
        </p:txBody>
      </p:sp>
      <p:sp>
        <p:nvSpPr>
          <p:cNvPr id="4" name="Slide Number Placeholder 3"/>
          <p:cNvSpPr>
            <a:spLocks noGrp="1"/>
          </p:cNvSpPr>
          <p:nvPr>
            <p:ph type="sldNum" sz="quarter" idx="12"/>
          </p:nvPr>
        </p:nvSpPr>
        <p:spPr/>
        <p:txBody>
          <a:bodyPr/>
          <a:lstStyle/>
          <a:p>
            <a:fld id="{14696958-A79D-4814-8D1C-6A5C08BA43B2}" type="slidenum">
              <a:rPr lang="en-CA" smtClean="0"/>
              <a:t>4</a:t>
            </a:fld>
            <a:endParaRPr lang="en-CA"/>
          </a:p>
        </p:txBody>
      </p:sp>
    </p:spTree>
    <p:extLst>
      <p:ext uri="{BB962C8B-B14F-4D97-AF65-F5344CB8AC3E}">
        <p14:creationId xmlns:p14="http://schemas.microsoft.com/office/powerpoint/2010/main" val="601751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Hunt Test Definitions Cont’d</a:t>
            </a:r>
            <a:endParaRPr lang="en-CA" dirty="0"/>
          </a:p>
        </p:txBody>
      </p:sp>
      <p:sp>
        <p:nvSpPr>
          <p:cNvPr id="3" name="Content Placeholder 2"/>
          <p:cNvSpPr>
            <a:spLocks noGrp="1"/>
          </p:cNvSpPr>
          <p:nvPr>
            <p:ph idx="1"/>
          </p:nvPr>
        </p:nvSpPr>
        <p:spPr/>
        <p:txBody>
          <a:bodyPr/>
          <a:lstStyle/>
          <a:p>
            <a:r>
              <a:rPr lang="en-CA" b="1" dirty="0" smtClean="0"/>
              <a:t>Pop</a:t>
            </a:r>
          </a:p>
          <a:p>
            <a:pPr lvl="1"/>
            <a:r>
              <a:rPr lang="en-CA" dirty="0" smtClean="0"/>
              <a:t>A pop, or popping, is voluntary stopping (without command) and looking back to the handler for direction after having been sent</a:t>
            </a:r>
          </a:p>
          <a:p>
            <a:r>
              <a:rPr lang="en-CA" b="1" dirty="0" smtClean="0"/>
              <a:t>Diversion Bird</a:t>
            </a:r>
          </a:p>
          <a:p>
            <a:pPr lvl="1"/>
            <a:r>
              <a:rPr lang="en-CA" dirty="0" smtClean="0"/>
              <a:t>A bird that is thrown and acts to divert the dog from their task at hand as it occurs</a:t>
            </a:r>
          </a:p>
          <a:p>
            <a:pPr lvl="1"/>
            <a:r>
              <a:rPr lang="en-CA" dirty="0" smtClean="0"/>
              <a:t>Occurs while the dog is actively working in the field as opposed to being at the line</a:t>
            </a:r>
          </a:p>
          <a:p>
            <a:r>
              <a:rPr lang="en-CA" b="1" dirty="0" smtClean="0"/>
              <a:t>Poison Bird</a:t>
            </a:r>
          </a:p>
          <a:p>
            <a:pPr lvl="1"/>
            <a:r>
              <a:rPr lang="en-CA" dirty="0" smtClean="0"/>
              <a:t>A poison bird is a mark, seen from the line, that is left in the field while the dog picks up a blind</a:t>
            </a:r>
          </a:p>
          <a:p>
            <a:pPr lvl="1"/>
            <a:r>
              <a:rPr lang="en-CA" dirty="0" smtClean="0"/>
              <a:t>If the judge chooses to have the poison bird picked up after delivery of the blind, it will be judged as a mark</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5</a:t>
            </a:fld>
            <a:endParaRPr lang="en-CA"/>
          </a:p>
        </p:txBody>
      </p:sp>
    </p:spTree>
    <p:extLst>
      <p:ext uri="{BB962C8B-B14F-4D97-AF65-F5344CB8AC3E}">
        <p14:creationId xmlns:p14="http://schemas.microsoft.com/office/powerpoint/2010/main" val="60820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Hunt Test Definitions Cont’d</a:t>
            </a:r>
            <a:endParaRPr lang="en-CA" dirty="0"/>
          </a:p>
        </p:txBody>
      </p:sp>
      <p:sp>
        <p:nvSpPr>
          <p:cNvPr id="3" name="Content Placeholder 2"/>
          <p:cNvSpPr>
            <a:spLocks noGrp="1"/>
          </p:cNvSpPr>
          <p:nvPr>
            <p:ph idx="1"/>
          </p:nvPr>
        </p:nvSpPr>
        <p:spPr/>
        <p:txBody>
          <a:bodyPr/>
          <a:lstStyle/>
          <a:p>
            <a:r>
              <a:rPr lang="en-CA" b="1" dirty="0" smtClean="0"/>
              <a:t>Recast</a:t>
            </a:r>
          </a:p>
          <a:p>
            <a:pPr lvl="1"/>
            <a:r>
              <a:rPr lang="en-CA" dirty="0" smtClean="0"/>
              <a:t>Distance for an allowable recast should be agreed upon by judges but is usually limited to 15 feet or 4.5 meters</a:t>
            </a:r>
          </a:p>
          <a:p>
            <a:pPr lvl="1"/>
            <a:r>
              <a:rPr lang="en-CA" dirty="0" smtClean="0"/>
              <a:t>Usually attributed to a dog’s confusion as to whether it was sent</a:t>
            </a:r>
          </a:p>
          <a:p>
            <a:pPr lvl="2"/>
            <a:r>
              <a:rPr lang="en-CA" dirty="0" smtClean="0"/>
              <a:t>It is not considered a recast when a dog goes to the area of the fall, fails to find the bird and returns (or is recalled)</a:t>
            </a:r>
          </a:p>
          <a:p>
            <a:pPr lvl="2"/>
            <a:r>
              <a:rPr lang="en-CA" dirty="0" smtClean="0"/>
              <a:t>This must be evaluated as a </a:t>
            </a:r>
            <a:r>
              <a:rPr lang="en-CA" b="1" dirty="0" smtClean="0"/>
              <a:t>lack of perseverance</a:t>
            </a:r>
          </a:p>
          <a:p>
            <a:r>
              <a:rPr lang="en-CA" b="1" dirty="0" smtClean="0"/>
              <a:t>Refusal</a:t>
            </a:r>
          </a:p>
          <a:p>
            <a:pPr lvl="1"/>
            <a:r>
              <a:rPr lang="en-CA" dirty="0" smtClean="0"/>
              <a:t>Refusal is a disregard of a command</a:t>
            </a:r>
          </a:p>
          <a:p>
            <a:pPr lvl="2"/>
            <a:r>
              <a:rPr lang="en-CA" dirty="0" smtClean="0"/>
              <a:t>Failure to stop and look at the handler when signalled or failure to continue in new direction for a considerable distance both constitute a refusal</a:t>
            </a:r>
          </a:p>
          <a:p>
            <a:pPr lvl="2"/>
            <a:r>
              <a:rPr lang="en-CA" dirty="0" smtClean="0"/>
              <a:t>Not coming when called is as bad as not going when sent</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6</a:t>
            </a:fld>
            <a:endParaRPr lang="en-CA"/>
          </a:p>
        </p:txBody>
      </p:sp>
    </p:spTree>
    <p:extLst>
      <p:ext uri="{BB962C8B-B14F-4D97-AF65-F5344CB8AC3E}">
        <p14:creationId xmlns:p14="http://schemas.microsoft.com/office/powerpoint/2010/main" val="27201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Senior Test Requirements</a:t>
            </a:r>
            <a:endParaRPr lang="en-CA" dirty="0"/>
          </a:p>
        </p:txBody>
      </p:sp>
      <p:sp>
        <p:nvSpPr>
          <p:cNvPr id="3" name="Content Placeholder 2"/>
          <p:cNvSpPr>
            <a:spLocks noGrp="1"/>
          </p:cNvSpPr>
          <p:nvPr>
            <p:ph idx="1"/>
          </p:nvPr>
        </p:nvSpPr>
        <p:spPr/>
        <p:txBody>
          <a:bodyPr/>
          <a:lstStyle/>
          <a:p>
            <a:r>
              <a:rPr lang="en-CA" dirty="0" smtClean="0"/>
              <a:t>A minimum of 5 hunting situations shall be tested as follows:</a:t>
            </a:r>
          </a:p>
          <a:p>
            <a:pPr lvl="1"/>
            <a:r>
              <a:rPr lang="en-CA" dirty="0" smtClean="0"/>
              <a:t>One land blind</a:t>
            </a:r>
          </a:p>
          <a:p>
            <a:pPr lvl="1"/>
            <a:r>
              <a:rPr lang="en-CA" dirty="0" smtClean="0"/>
              <a:t>One water blind</a:t>
            </a:r>
          </a:p>
          <a:p>
            <a:pPr lvl="1"/>
            <a:r>
              <a:rPr lang="en-CA" dirty="0" smtClean="0"/>
              <a:t>One set of double land marks</a:t>
            </a:r>
          </a:p>
          <a:p>
            <a:pPr lvl="1"/>
            <a:r>
              <a:rPr lang="en-CA" dirty="0" smtClean="0"/>
              <a:t>One set of double water marks</a:t>
            </a:r>
          </a:p>
          <a:p>
            <a:pPr lvl="1"/>
            <a:r>
              <a:rPr lang="en-CA" dirty="0" smtClean="0"/>
              <a:t>An Upland hunting test</a:t>
            </a:r>
          </a:p>
          <a:p>
            <a:pPr marL="411480" lvl="1" indent="0">
              <a:buNone/>
            </a:pPr>
            <a:endParaRPr lang="en-CA" dirty="0" smtClean="0"/>
          </a:p>
          <a:p>
            <a:r>
              <a:rPr lang="en-CA" dirty="0" smtClean="0"/>
              <a:t>Each of these hunting situations can be considered a “series”</a:t>
            </a:r>
            <a:endParaRPr lang="en-CA" dirty="0"/>
          </a:p>
          <a:p>
            <a:pPr marL="411480" lvl="1" indent="0">
              <a:buNone/>
            </a:pPr>
            <a:endParaRPr lang="en-CA" dirty="0" smtClean="0"/>
          </a:p>
          <a:p>
            <a:pPr marL="411480" lvl="1"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7</a:t>
            </a:fld>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0320" y="4941168"/>
            <a:ext cx="2699792" cy="1517315"/>
          </a:xfrm>
          <a:prstGeom prst="rect">
            <a:avLst/>
          </a:prstGeom>
        </p:spPr>
      </p:pic>
    </p:spTree>
    <p:extLst>
      <p:ext uri="{BB962C8B-B14F-4D97-AF65-F5344CB8AC3E}">
        <p14:creationId xmlns:p14="http://schemas.microsoft.com/office/powerpoint/2010/main" val="269785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Senior Test Design Considerations</a:t>
            </a:r>
            <a:endParaRPr lang="en-CA" dirty="0"/>
          </a:p>
        </p:txBody>
      </p:sp>
      <p:sp>
        <p:nvSpPr>
          <p:cNvPr id="3" name="Content Placeholder 2"/>
          <p:cNvSpPr>
            <a:spLocks noGrp="1"/>
          </p:cNvSpPr>
          <p:nvPr>
            <p:ph idx="1"/>
          </p:nvPr>
        </p:nvSpPr>
        <p:spPr/>
        <p:txBody>
          <a:bodyPr/>
          <a:lstStyle/>
          <a:p>
            <a:r>
              <a:rPr lang="en-CA" dirty="0" smtClean="0"/>
              <a:t>No marked retrieve shall normally exceed </a:t>
            </a:r>
            <a:r>
              <a:rPr lang="en-CA" b="1" dirty="0" smtClean="0"/>
              <a:t>73.1m </a:t>
            </a:r>
            <a:r>
              <a:rPr lang="en-CA" dirty="0" smtClean="0"/>
              <a:t>(</a:t>
            </a:r>
            <a:r>
              <a:rPr lang="en-CA" b="1" dirty="0" smtClean="0"/>
              <a:t>80 yards) and no mark should be thrown inside of 20 yards</a:t>
            </a:r>
          </a:p>
          <a:p>
            <a:r>
              <a:rPr lang="en-CA" dirty="0" smtClean="0"/>
              <a:t>There shall NOT be any walk-up test in Senior</a:t>
            </a:r>
          </a:p>
          <a:p>
            <a:r>
              <a:rPr lang="en-CA" dirty="0" smtClean="0"/>
              <a:t>Each dog must honour a working dog at least once</a:t>
            </a:r>
          </a:p>
          <a:p>
            <a:r>
              <a:rPr lang="en-CA" dirty="0"/>
              <a:t>On the honour, the honour dog must be placed so that it is unlikely the working dog will cross in front of it</a:t>
            </a:r>
          </a:p>
          <a:p>
            <a:r>
              <a:rPr lang="en-CA" dirty="0" smtClean="0"/>
              <a:t>Diversion shot(s) shall be used, but diversion birds shall NOT be used </a:t>
            </a:r>
          </a:p>
        </p:txBody>
      </p:sp>
      <p:sp>
        <p:nvSpPr>
          <p:cNvPr id="4" name="Slide Number Placeholder 3"/>
          <p:cNvSpPr>
            <a:spLocks noGrp="1"/>
          </p:cNvSpPr>
          <p:nvPr>
            <p:ph type="sldNum" sz="quarter" idx="12"/>
          </p:nvPr>
        </p:nvSpPr>
        <p:spPr/>
        <p:txBody>
          <a:bodyPr/>
          <a:lstStyle/>
          <a:p>
            <a:fld id="{14696958-A79D-4814-8D1C-6A5C08BA43B2}" type="slidenum">
              <a:rPr lang="en-CA" smtClean="0"/>
              <a:t>8</a:t>
            </a:fld>
            <a:endParaRPr lang="en-CA"/>
          </a:p>
        </p:txBody>
      </p:sp>
      <p:pic>
        <p:nvPicPr>
          <p:cNvPr id="6" name="Picture 5"/>
          <p:cNvPicPr>
            <a:picLocks noChangeAspect="1"/>
          </p:cNvPicPr>
          <p:nvPr/>
        </p:nvPicPr>
        <p:blipFill>
          <a:blip r:embed="rId3"/>
          <a:stretch>
            <a:fillRect/>
          </a:stretch>
        </p:blipFill>
        <p:spPr>
          <a:xfrm>
            <a:off x="2843808" y="4725144"/>
            <a:ext cx="2880320" cy="1694879"/>
          </a:xfrm>
          <a:prstGeom prst="rect">
            <a:avLst/>
          </a:prstGeom>
        </p:spPr>
      </p:pic>
    </p:spTree>
    <p:extLst>
      <p:ext uri="{BB962C8B-B14F-4D97-AF65-F5344CB8AC3E}">
        <p14:creationId xmlns:p14="http://schemas.microsoft.com/office/powerpoint/2010/main" val="223275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Senior Test Design Considerations: Cont’d</a:t>
            </a:r>
            <a:endParaRPr lang="en-CA" dirty="0"/>
          </a:p>
        </p:txBody>
      </p:sp>
      <p:sp>
        <p:nvSpPr>
          <p:cNvPr id="3" name="Content Placeholder 2"/>
          <p:cNvSpPr>
            <a:spLocks noGrp="1"/>
          </p:cNvSpPr>
          <p:nvPr>
            <p:ph idx="1"/>
          </p:nvPr>
        </p:nvSpPr>
        <p:spPr/>
        <p:txBody>
          <a:bodyPr/>
          <a:lstStyle/>
          <a:p>
            <a:r>
              <a:rPr lang="en-CA" dirty="0"/>
              <a:t>As in Junior and Master, situations must simulate natural and realistic hunting situations</a:t>
            </a:r>
          </a:p>
          <a:p>
            <a:r>
              <a:rPr lang="en-CA" dirty="0" smtClean="0"/>
              <a:t>Test situations should make use of natural hazards, hunting equipment and obstacles encountered in hunting as much as is practicable</a:t>
            </a:r>
          </a:p>
          <a:p>
            <a:r>
              <a:rPr lang="en-CA" dirty="0" smtClean="0"/>
              <a:t>Visible gun stations should be kept to a minimum</a:t>
            </a:r>
          </a:p>
          <a:p>
            <a:r>
              <a:rPr lang="en-CA" dirty="0" smtClean="0"/>
              <a:t>Judges shall require the handler to shoulder or carry an empty shotgun or replica on at least TWO occasions</a:t>
            </a:r>
          </a:p>
          <a:p>
            <a:r>
              <a:rPr lang="en-CA" dirty="0" smtClean="0"/>
              <a:t>Safe gun handling is to be observed</a:t>
            </a:r>
          </a:p>
          <a:p>
            <a:endParaRPr lang="en-CA" dirty="0"/>
          </a:p>
          <a:p>
            <a:endParaRPr lang="en-CA" dirty="0" smtClean="0"/>
          </a:p>
        </p:txBody>
      </p:sp>
      <p:sp>
        <p:nvSpPr>
          <p:cNvPr id="4" name="Slide Number Placeholder 3"/>
          <p:cNvSpPr>
            <a:spLocks noGrp="1"/>
          </p:cNvSpPr>
          <p:nvPr>
            <p:ph type="sldNum" sz="quarter" idx="12"/>
          </p:nvPr>
        </p:nvSpPr>
        <p:spPr/>
        <p:txBody>
          <a:bodyPr/>
          <a:lstStyle/>
          <a:p>
            <a:fld id="{14696958-A79D-4814-8D1C-6A5C08BA43B2}" type="slidenum">
              <a:rPr lang="en-CA" smtClean="0"/>
              <a:t>9</a:t>
            </a:fld>
            <a:endParaRPr lang="en-CA"/>
          </a:p>
        </p:txBody>
      </p:sp>
      <p:pic>
        <p:nvPicPr>
          <p:cNvPr id="5" name="Picture 4"/>
          <p:cNvPicPr>
            <a:picLocks noChangeAspect="1"/>
          </p:cNvPicPr>
          <p:nvPr/>
        </p:nvPicPr>
        <p:blipFill>
          <a:blip r:embed="rId3"/>
          <a:stretch>
            <a:fillRect/>
          </a:stretch>
        </p:blipFill>
        <p:spPr>
          <a:xfrm>
            <a:off x="2843808" y="5117587"/>
            <a:ext cx="2792008" cy="1479765"/>
          </a:xfrm>
          <a:prstGeom prst="rect">
            <a:avLst/>
          </a:prstGeom>
        </p:spPr>
      </p:pic>
    </p:spTree>
    <p:extLst>
      <p:ext uri="{BB962C8B-B14F-4D97-AF65-F5344CB8AC3E}">
        <p14:creationId xmlns:p14="http://schemas.microsoft.com/office/powerpoint/2010/main" val="2046252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7971</TotalTime>
  <Words>4379</Words>
  <Application>Microsoft Office PowerPoint</Application>
  <PresentationFormat>On-screen Show (4:3)</PresentationFormat>
  <Paragraphs>366</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Adjacency</vt:lpstr>
      <vt:lpstr>    CANADIAN  NATIONAL MASTER  </vt:lpstr>
      <vt:lpstr>Table of Contents</vt:lpstr>
      <vt:lpstr>Purpose of CKC Hunt Tests</vt:lpstr>
      <vt:lpstr>Key Hunt Test Definitions</vt:lpstr>
      <vt:lpstr>Key Hunt Test Definitions Cont’d</vt:lpstr>
      <vt:lpstr>Key Hunt Test Definitions Cont’d</vt:lpstr>
      <vt:lpstr>Senior Test Requirements</vt:lpstr>
      <vt:lpstr>Senior Test Design Considerations</vt:lpstr>
      <vt:lpstr>Senior Test Design Considerations: Cont’d</vt:lpstr>
      <vt:lpstr>Senior Test Design Considerations: Cont’d</vt:lpstr>
      <vt:lpstr>Senior Test Design Considerations: Cont’d</vt:lpstr>
      <vt:lpstr>Evaluating the Senior Dog: General</vt:lpstr>
      <vt:lpstr>Evaluating the Senior Dog: General</vt:lpstr>
      <vt:lpstr>Evaluating the Senior Dog: General Cont’d</vt:lpstr>
      <vt:lpstr>Evaluating the Senior Dog: General Cont’d</vt:lpstr>
      <vt:lpstr>Evaluating the Senior Dog: Talking to the Dog</vt:lpstr>
      <vt:lpstr>Evaluating the Senior Dog: Recasting the Dog</vt:lpstr>
      <vt:lpstr>Evaluating the Senior Dog: Handling on Marks </vt:lpstr>
      <vt:lpstr>Evaluating the Senior Dog: Steadiness</vt:lpstr>
      <vt:lpstr>Evaluating the Senior Dog: Steadiness Cont’d</vt:lpstr>
      <vt:lpstr>Evaluating the Senior Dog: Interference</vt:lpstr>
      <vt:lpstr>Evaluating the Senior Dog: Switching</vt:lpstr>
      <vt:lpstr>Evaluating the Senior Dog: Lining the Dog</vt:lpstr>
      <vt:lpstr>Evaluating the Senior Dog: Upland</vt:lpstr>
      <vt:lpstr>Evaluating the Senior Dog: Hard Mouth</vt:lpstr>
      <vt:lpstr>Evaluating the Senior Dog: Hard Mouth Cont’d</vt:lpstr>
      <vt:lpstr>Evaluating the Senior Dog: Sample Score Sheet</vt:lpstr>
      <vt:lpstr>Evaluating the Senior Dog: Sample Score Sheet</vt:lpstr>
      <vt:lpstr>Perhaps Above 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NATIONAL MASTER JUDGING SEMINAR</dc:title>
  <dc:creator>Martin</dc:creator>
  <cp:lastModifiedBy>Martin</cp:lastModifiedBy>
  <cp:revision>483</cp:revision>
  <cp:lastPrinted>2018-04-18T19:50:35Z</cp:lastPrinted>
  <dcterms:created xsi:type="dcterms:W3CDTF">2015-07-06T10:29:39Z</dcterms:created>
  <dcterms:modified xsi:type="dcterms:W3CDTF">2018-07-01T19:09:15Z</dcterms:modified>
</cp:coreProperties>
</file>